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67" r:id="rId3"/>
    <p:sldId id="302" r:id="rId4"/>
    <p:sldId id="303" r:id="rId6"/>
    <p:sldId id="304" r:id="rId7"/>
    <p:sldId id="305" r:id="rId8"/>
    <p:sldId id="306" r:id="rId9"/>
    <p:sldId id="318" r:id="rId10"/>
    <p:sldId id="319" r:id="rId11"/>
    <p:sldId id="320" r:id="rId12"/>
    <p:sldId id="321" r:id="rId13"/>
    <p:sldId id="322" r:id="rId14"/>
    <p:sldId id="324" r:id="rId15"/>
    <p:sldId id="325" r:id="rId16"/>
    <p:sldId id="300" r:id="rId17"/>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00FFFF"/>
    <a:srgbClr val="006600"/>
    <a:srgbClr val="FF00FF"/>
    <a:srgbClr val="660066"/>
    <a:srgbClr val="99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47" d="100"/>
          <a:sy n="47" d="100"/>
        </p:scale>
        <p:origin x="-78" y="-114"/>
      </p:cViewPr>
      <p:guideLst>
        <p:guide orient="horz" pos="2165"/>
        <p:guide pos="29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3314" name="Header Placeholder 13313"/>
          <p:cNvSpPr>
            <a:spLocks noGrp="1"/>
          </p:cNvSpPr>
          <p:nvPr>
            <p:ph type="hdr" sz="quarter"/>
          </p:nvPr>
        </p:nvSpPr>
        <p:spPr>
          <a:xfrm>
            <a:off x="0" y="0"/>
            <a:ext cx="2971800" cy="457200"/>
          </a:xfrm>
          <a:prstGeom prst="rect">
            <a:avLst/>
          </a:prstGeom>
          <a:noFill/>
          <a:ln w="9525">
            <a:noFill/>
          </a:ln>
        </p:spPr>
        <p:txBody>
          <a:bodyPr/>
          <a:p>
            <a:pPr lvl="0"/>
            <a:endParaRPr lang="en-US" sz="1200" dirty="0"/>
          </a:p>
        </p:txBody>
      </p:sp>
      <p:sp>
        <p:nvSpPr>
          <p:cNvPr id="13315" name="Date Placeholder 13314"/>
          <p:cNvSpPr>
            <a:spLocks noGrp="1"/>
          </p:cNvSpPr>
          <p:nvPr>
            <p:ph type="dt" idx="1"/>
          </p:nvPr>
        </p:nvSpPr>
        <p:spPr>
          <a:xfrm>
            <a:off x="3884613" y="0"/>
            <a:ext cx="2971800" cy="457200"/>
          </a:xfrm>
          <a:prstGeom prst="rect">
            <a:avLst/>
          </a:prstGeom>
          <a:noFill/>
          <a:ln w="9525">
            <a:noFill/>
          </a:ln>
        </p:spPr>
        <p:txBody>
          <a:bodyPr/>
          <a:p>
            <a:pPr lvl="0" algn="r"/>
            <a:endParaRPr lang="en-US" sz="1200" dirty="0"/>
          </a:p>
        </p:txBody>
      </p:sp>
      <p:sp>
        <p:nvSpPr>
          <p:cNvPr id="13316" name="Slide Image Placeholder 13315"/>
          <p:cNvSpPr>
            <a:spLocks noRo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13317" name="Text Placeholder 13316"/>
          <p:cNvSpPr>
            <a:spLocks noGrp="1"/>
          </p:cNvSpPr>
          <p:nvPr>
            <p:ph type="body" sz="quarter" idx="3"/>
          </p:nvPr>
        </p:nvSpPr>
        <p:spPr>
          <a:xfrm>
            <a:off x="685800" y="4343400"/>
            <a:ext cx="5486400" cy="41148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3318" name="Footer Placeholder 13317"/>
          <p:cNvSpPr>
            <a:spLocks noGrp="1"/>
          </p:cNvSpPr>
          <p:nvPr>
            <p:ph type="ftr" sz="quarter" idx="4"/>
          </p:nvPr>
        </p:nvSpPr>
        <p:spPr>
          <a:xfrm>
            <a:off x="0" y="8685213"/>
            <a:ext cx="2971800" cy="457200"/>
          </a:xfrm>
          <a:prstGeom prst="rect">
            <a:avLst/>
          </a:prstGeom>
          <a:noFill/>
          <a:ln w="9525">
            <a:noFill/>
          </a:ln>
        </p:spPr>
        <p:txBody>
          <a:bodyPr anchor="b"/>
          <a:p>
            <a:pPr lvl="0"/>
            <a:endParaRPr lang="en-US" sz="1200" dirty="0"/>
          </a:p>
        </p:txBody>
      </p:sp>
      <p:sp>
        <p:nvSpPr>
          <p:cNvPr id="13319" name="Slide Number Placeholder 13318"/>
          <p:cNvSpPr>
            <a:spLocks noGrp="1"/>
          </p:cNvSpPr>
          <p:nvPr>
            <p:ph type="sldNum" sz="quarter" idx="5"/>
          </p:nvPr>
        </p:nvSpPr>
        <p:spPr>
          <a:xfrm>
            <a:off x="3884613" y="8685213"/>
            <a:ext cx="2971800" cy="457200"/>
          </a:xfrm>
          <a:prstGeom prst="rect">
            <a:avLst/>
          </a:prstGeom>
          <a:noFill/>
          <a:ln w="9525">
            <a:noFill/>
          </a:ln>
        </p:spPr>
        <p:txBody>
          <a:bodyPr anchor="b"/>
          <a:p>
            <a:pPr lvl="0" algn="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Slide Number Placeholder 3"/>
          <p:cNvSpPr>
            <a:spLocks noGrp="1"/>
          </p:cNvSpPr>
          <p:nvPr>
            <p:ph type="sldNum" sz="quarter" idx="5"/>
          </p:nvPr>
        </p:nvSpPr>
        <p:spPr/>
        <p:txBody>
          <a:bodyPr/>
          <a:p>
            <a:pPr lvl="0" algn="r"/>
            <a:fld id="{9A0DB2DC-4C9A-4742-B13C-FB6460FD3503}" type="slidenum">
              <a:rPr lang="en-US" sz="1200" dirty="0"/>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5293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2100"/>
            <a:ext cx="8229600" cy="57277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Arial" panose="020B0604020202020204" pitchFamily="34" charset="0"/>
                <a:ea typeface="+mn-ea"/>
                <a:cs typeface="+mn-cs"/>
              </a:rPr>
            </a:fld>
            <a:endParaRPr lang="en-US" strike="noStrike" noProof="1" dirty="0">
              <a:effectLst>
                <a:outerShdw blurRad="38100" dist="38100" dir="2700000">
                  <a:srgbClr val="000000"/>
                </a:outerShdw>
              </a:effectLst>
              <a:latin typeface="Tahoma" panose="020B060403050404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54296"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lvl="0"/>
            <a:endParaRPr lang="en-US"/>
          </a:p>
        </p:txBody>
      </p:sp>
      <p:sp>
        <p:nvSpPr>
          <p:cNvPr id="8" name="Footer Placeholder 7"/>
          <p:cNvSpPr>
            <a:spLocks noGrp="1"/>
          </p:cNvSpPr>
          <p:nvPr>
            <p:ph type="ftr" sz="quarter"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US"/>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a:p>
        </p:txBody>
      </p:sp>
      <p:sp>
        <p:nvSpPr>
          <p:cNvPr id="3" name="Footer Placeholder 2"/>
          <p:cNvSpPr>
            <a:spLocks noGrp="1"/>
          </p:cNvSpPr>
          <p:nvPr>
            <p:ph type="ftr" sz="quarter"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Title 1025"/>
          <p:cNvSpPr>
            <a:spLocks noGrp="1"/>
          </p:cNvSpPr>
          <p:nvPr>
            <p:ph type="title"/>
          </p:nvPr>
        </p:nvSpPr>
        <p:spPr>
          <a:xfrm>
            <a:off x="457200" y="274638"/>
            <a:ext cx="8229600" cy="1143000"/>
          </a:xfrm>
          <a:prstGeom prst="rect">
            <a:avLst/>
          </a:prstGeom>
          <a:noFill/>
          <a:ln w="9525">
            <a:noFill/>
          </a:ln>
        </p:spPr>
        <p:txBody>
          <a:bodyPr anchor="ctr"/>
          <a:p>
            <a:pPr lvl="0"/>
            <a:r>
              <a:rPr dirty="0"/>
              <a:t>Click to edit Master title style</a:t>
            </a:r>
            <a:endParaRPr dirty="0"/>
          </a:p>
        </p:txBody>
      </p:sp>
      <p:sp>
        <p:nvSpPr>
          <p:cNvPr id="1027" name="Text Placeholder 1026"/>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028" name="Date Placeholder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en-US"/>
          </a:p>
        </p:txBody>
      </p:sp>
      <p:sp>
        <p:nvSpPr>
          <p:cNvPr id="1029" name="Footer Placeholder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en-US"/>
          </a:p>
        </p:txBody>
      </p:sp>
      <p:sp>
        <p:nvSpPr>
          <p:cNvPr id="1030" name="Slide Number Placeholder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en-US"/>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7" Type="http://schemas.openxmlformats.org/officeDocument/2006/relationships/vmlDrawing" Target="../drawings/vmlDrawing4.vml"/><Relationship Id="rId6"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wmf"/><Relationship Id="rId3" Type="http://schemas.openxmlformats.org/officeDocument/2006/relationships/oleObject" Target="../embeddings/oleObject7.bin"/><Relationship Id="rId2" Type="http://schemas.openxmlformats.org/officeDocument/2006/relationships/image" Target="../media/image6.wmf"/><Relationship Id="rId1"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9.png"/></Relationships>
</file>

<file path=ppt/slides/_rels/slide13.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4.xml"/><Relationship Id="rId2" Type="http://schemas.openxmlformats.org/officeDocument/2006/relationships/image" Target="../media/image10.wmf"/><Relationship Id="rId1"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4.xml"/><Relationship Id="rId4" Type="http://schemas.openxmlformats.org/officeDocument/2006/relationships/image" Target="../media/image2.wmf"/><Relationship Id="rId3" Type="http://schemas.openxmlformats.org/officeDocument/2006/relationships/oleObject" Target="../embeddings/oleObject2.bin"/><Relationship Id="rId2" Type="http://schemas.openxmlformats.org/officeDocument/2006/relationships/image" Target="../media/image1.wmf"/><Relationship Id="rId1"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12.xml"/><Relationship Id="rId2" Type="http://schemas.openxmlformats.org/officeDocument/2006/relationships/image" Target="../media/image3.wmf"/><Relationship Id="rId1"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4.xml"/><Relationship Id="rId4" Type="http://schemas.openxmlformats.org/officeDocument/2006/relationships/image" Target="../media/image5.wmf"/><Relationship Id="rId3" Type="http://schemas.openxmlformats.org/officeDocument/2006/relationships/oleObject" Target="../embeddings/oleObject5.bin"/><Relationship Id="rId2" Type="http://schemas.openxmlformats.org/officeDocument/2006/relationships/image" Target="../media/image4.wmf"/><Relationship Id="rId1"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7" name="Rectangles 18436"/>
          <p:cNvSpPr/>
          <p:nvPr/>
        </p:nvSpPr>
        <p:spPr>
          <a:xfrm>
            <a:off x="814070" y="184785"/>
            <a:ext cx="7719695" cy="1204595"/>
          </a:xfrm>
          <a:prstGeom prst="rect">
            <a:avLst/>
          </a:prstGeom>
        </p:spPr>
        <p:txBody>
          <a:bodyPr wrap="none" fromWordArt="1">
            <a:prstTxWarp prst="textPlain">
              <a:avLst>
                <a:gd name="adj" fmla="val 51122"/>
              </a:avLst>
            </a:prstTxWarp>
            <a:normAutofit/>
          </a:bodyPr>
          <a:p>
            <a:pPr algn="ctr"/>
            <a:r>
              <a:rPr lang="en-US" sz="3600">
                <a:ln w="12700" cap="flat" cmpd="sng">
                  <a:solidFill>
                    <a:srgbClr val="EAEAEA"/>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80000"/>
                    </a:srgbClr>
                  </a:outerShdw>
                </a:effectLst>
                <a:latin typeface="Times New Roman" panose="02020603050405020304" pitchFamily="18" charset="0"/>
                <a:ea typeface="VNI-Swiss-Condense" charset="0"/>
                <a:cs typeface="Times New Roman" panose="02020603050405020304" pitchFamily="18" charset="0"/>
              </a:rPr>
              <a:t> </a:t>
            </a:r>
            <a:r>
              <a:rPr lang="en-US" sz="3600" b="1">
                <a:ln w="12700" cap="flat" cmpd="sng">
                  <a:solidFill>
                    <a:srgbClr val="EAEAEA"/>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80000"/>
                    </a:srgbClr>
                  </a:outerShdw>
                </a:effectLst>
                <a:latin typeface="Times New Roman" panose="02020603050405020304" pitchFamily="18" charset="0"/>
                <a:ea typeface="VNI-Swiss-Condense" charset="0"/>
                <a:cs typeface="Times New Roman" panose="02020603050405020304" pitchFamily="18" charset="0"/>
              </a:rPr>
              <a:t>CHÀO MỪNG QUÝ THẦY CÔ </a:t>
            </a:r>
            <a:endParaRPr lang="en-US" sz="4800" b="1">
              <a:ln w="12700" cap="flat" cmpd="sng">
                <a:solidFill>
                  <a:srgbClr val="EAEAEA"/>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80000"/>
                  </a:srgbClr>
                </a:outerShdw>
              </a:effectLst>
              <a:latin typeface="Times New Roman" panose="02020603050405020304" pitchFamily="18" charset="0"/>
              <a:ea typeface="VNI-Swiss-Condense" charset="0"/>
              <a:cs typeface="Times New Roman" panose="02020603050405020304" pitchFamily="18" charset="0"/>
            </a:endParaRPr>
          </a:p>
        </p:txBody>
      </p:sp>
      <p:sp>
        <p:nvSpPr>
          <p:cNvPr id="18442" name="Rectangles 18441"/>
          <p:cNvSpPr/>
          <p:nvPr/>
        </p:nvSpPr>
        <p:spPr>
          <a:xfrm>
            <a:off x="679450" y="2557780"/>
            <a:ext cx="3886200" cy="1066800"/>
          </a:xfrm>
          <a:prstGeom prst="rect">
            <a:avLst/>
          </a:prstGeom>
        </p:spPr>
        <p:txBody>
          <a:bodyPr wrap="none" fromWordArt="1">
            <a:prstTxWarp prst="textSlantUp">
              <a:avLst>
                <a:gd name="adj" fmla="val 0"/>
              </a:avLst>
            </a:prstTxWarp>
            <a:normAutofit/>
          </a:bodyPr>
          <a:p>
            <a:pPr algn="ctr"/>
            <a:endParaRPr lang="en-US" sz="3600">
              <a:ln w="9525" cap="flat" cmpd="sng">
                <a:solidFill>
                  <a:srgbClr val="CC99FF"/>
                </a:solidFill>
                <a:prstDash val="solid"/>
                <a:headEnd type="none" w="med" len="med"/>
                <a:tailEnd type="none" w="med" len="med"/>
              </a:ln>
              <a:gradFill rotWithShape="0">
                <a:gsLst>
                  <a:gs pos="0">
                    <a:srgbClr val="6600CC"/>
                  </a:gs>
                  <a:gs pos="100000">
                    <a:srgbClr val="CC00CC"/>
                  </a:gs>
                </a:gsLst>
                <a:lin ang="5400000" scaled="1"/>
                <a:tileRect/>
              </a:gradFill>
              <a:effectLst>
                <a:outerShdw dist="53882" dir="2699999" algn="ctr" rotWithShape="0">
                  <a:srgbClr val="9999FF">
                    <a:alpha val="80000"/>
                  </a:srgbClr>
                </a:outerShdw>
              </a:effectLst>
              <a:latin typeface="Times New Roman" panose="02020603050405020304" pitchFamily="18" charset="0"/>
              <a:ea typeface="VNI-Fato" charset="0"/>
              <a:cs typeface="Times New Roman" panose="02020603050405020304" pitchFamily="18" charset="0"/>
            </a:endParaRPr>
          </a:p>
        </p:txBody>
      </p:sp>
      <p:sp>
        <p:nvSpPr>
          <p:cNvPr id="18443" name="Text Box 18442"/>
          <p:cNvSpPr txBox="1"/>
          <p:nvPr/>
        </p:nvSpPr>
        <p:spPr>
          <a:xfrm>
            <a:off x="2052320" y="5270500"/>
            <a:ext cx="4789170" cy="645160"/>
          </a:xfrm>
          <a:prstGeom prst="rect">
            <a:avLst/>
          </a:prstGeom>
          <a:noFill/>
          <a:ln w="9525">
            <a:noFill/>
          </a:ln>
        </p:spPr>
        <p:txBody>
          <a:bodyPr wrap="square">
            <a:spAutoFit/>
          </a:bodyPr>
          <a:p>
            <a:pPr algn="ctr" eaLnBrk="1" hangingPunct="1">
              <a:spcBef>
                <a:spcPct val="50000"/>
              </a:spcBef>
            </a:pPr>
            <a:r>
              <a:rPr sz="3600" b="1" err="1">
                <a:solidFill>
                  <a:srgbClr val="0000FF"/>
                </a:solidFill>
                <a:effectLst>
                  <a:outerShdw blurRad="38100" dist="38100" dir="2700000">
                    <a:srgbClr val="C0C0C0"/>
                  </a:outerShdw>
                </a:effectLst>
                <a:latin typeface="Times New Roman" panose="02020603050405020304" pitchFamily="18" charset="0"/>
              </a:rPr>
              <a:t>Năm học</a:t>
            </a:r>
            <a:r>
              <a:rPr sz="3600" b="1">
                <a:solidFill>
                  <a:srgbClr val="0000FF"/>
                </a:solidFill>
                <a:effectLst>
                  <a:outerShdw blurRad="38100" dist="38100" dir="2700000">
                    <a:srgbClr val="C0C0C0"/>
                  </a:outerShdw>
                </a:effectLst>
                <a:latin typeface="Times New Roman" panose="02020603050405020304" pitchFamily="18" charset="0"/>
              </a:rPr>
              <a:t>:</a:t>
            </a:r>
            <a:r>
              <a:rPr sz="3600" b="1">
                <a:solidFill>
                  <a:srgbClr val="006600"/>
                </a:solidFill>
                <a:effectLst>
                  <a:outerShdw blurRad="38100" dist="38100" dir="2700000">
                    <a:srgbClr val="C0C0C0"/>
                  </a:outerShdw>
                </a:effectLst>
                <a:latin typeface="Times New Roman" panose="02020603050405020304" pitchFamily="18" charset="0"/>
              </a:rPr>
              <a:t> </a:t>
            </a:r>
            <a:r>
              <a:rPr sz="3600" b="1">
                <a:solidFill>
                  <a:srgbClr val="0000FF"/>
                </a:solidFill>
                <a:effectLst>
                  <a:outerShdw blurRad="38100" dist="38100" dir="2700000">
                    <a:srgbClr val="C0C0C0"/>
                  </a:outerShdw>
                </a:effectLst>
                <a:latin typeface="Times New Roman" panose="02020603050405020304" pitchFamily="18" charset="0"/>
              </a:rPr>
              <a:t>201</a:t>
            </a:r>
            <a:r>
              <a:rPr lang="en-US" sz="3600" b="1">
                <a:solidFill>
                  <a:srgbClr val="0000FF"/>
                </a:solidFill>
                <a:effectLst>
                  <a:outerShdw blurRad="38100" dist="38100" dir="2700000">
                    <a:srgbClr val="C0C0C0"/>
                  </a:outerShdw>
                </a:effectLst>
                <a:latin typeface="Times New Roman" panose="02020603050405020304" pitchFamily="18" charset="0"/>
              </a:rPr>
              <a:t>9</a:t>
            </a:r>
            <a:r>
              <a:rPr sz="3600" b="1">
                <a:solidFill>
                  <a:srgbClr val="0000FF"/>
                </a:solidFill>
                <a:effectLst>
                  <a:outerShdw blurRad="38100" dist="38100" dir="2700000">
                    <a:srgbClr val="C0C0C0"/>
                  </a:outerShdw>
                </a:effectLst>
                <a:latin typeface="Times New Roman" panose="02020603050405020304" pitchFamily="18" charset="0"/>
              </a:rPr>
              <a:t> - 20</a:t>
            </a:r>
            <a:r>
              <a:rPr lang="en-US" sz="3600" b="1">
                <a:solidFill>
                  <a:srgbClr val="0000FF"/>
                </a:solidFill>
                <a:effectLst>
                  <a:outerShdw blurRad="38100" dist="38100" dir="2700000">
                    <a:srgbClr val="C0C0C0"/>
                  </a:outerShdw>
                </a:effectLst>
                <a:latin typeface="Times New Roman" panose="02020603050405020304" pitchFamily="18" charset="0"/>
              </a:rPr>
              <a:t>20</a:t>
            </a:r>
            <a:endParaRPr lang="en-US" sz="3600" b="1">
              <a:solidFill>
                <a:srgbClr val="0000FF"/>
              </a:solidFill>
              <a:effectLst>
                <a:outerShdw blurRad="38100" dist="38100" dir="2700000">
                  <a:srgbClr val="C0C0C0"/>
                </a:outerShdw>
              </a:effectLst>
              <a:latin typeface="Times New Roman" panose="02020603050405020304" pitchFamily="18" charset="0"/>
            </a:endParaRPr>
          </a:p>
        </p:txBody>
      </p:sp>
      <p:sp>
        <p:nvSpPr>
          <p:cNvPr id="2" name="Text Box 1"/>
          <p:cNvSpPr txBox="1"/>
          <p:nvPr/>
        </p:nvSpPr>
        <p:spPr>
          <a:xfrm>
            <a:off x="1051560" y="1525270"/>
            <a:ext cx="7244715" cy="922020"/>
          </a:xfrm>
          <a:prstGeom prst="rect">
            <a:avLst/>
          </a:prstGeom>
          <a:noFill/>
        </p:spPr>
        <p:txBody>
          <a:bodyPr wrap="square" rtlCol="0">
            <a:spAutoFit/>
          </a:bodyPr>
          <a:p>
            <a:r>
              <a:rPr lang="en-US"/>
              <a:t> </a:t>
            </a:r>
            <a:r>
              <a:rPr lang="en-US" sz="5400">
                <a:solidFill>
                  <a:srgbClr val="0000FF"/>
                </a:solidFill>
                <a:latin typeface="Times New Roman" panose="02020603050405020304" pitchFamily="18" charset="0"/>
                <a:cs typeface="Times New Roman" panose="02020603050405020304" pitchFamily="18" charset="0"/>
              </a:rPr>
              <a:t>đến dự giờ môn Vật lý 9</a:t>
            </a:r>
            <a:endParaRPr lang="en-US" sz="5400">
              <a:solidFill>
                <a:srgbClr val="0000FF"/>
              </a:solidFill>
              <a:latin typeface="Times New Roman" panose="02020603050405020304" pitchFamily="18" charset="0"/>
              <a:cs typeface="Times New Roman" panose="02020603050405020304" pitchFamily="18" charset="0"/>
            </a:endParaRPr>
          </a:p>
        </p:txBody>
      </p:sp>
      <p:sp>
        <p:nvSpPr>
          <p:cNvPr id="3" name="Text Box 2"/>
          <p:cNvSpPr txBox="1"/>
          <p:nvPr/>
        </p:nvSpPr>
        <p:spPr>
          <a:xfrm>
            <a:off x="1423035" y="2447290"/>
            <a:ext cx="6501130" cy="768350"/>
          </a:xfrm>
          <a:prstGeom prst="rect">
            <a:avLst/>
          </a:prstGeom>
          <a:noFill/>
        </p:spPr>
        <p:txBody>
          <a:bodyPr wrap="square" rtlCol="0">
            <a:spAutoFit/>
          </a:bodyPr>
          <a:p>
            <a:r>
              <a:rPr lang="en-US" sz="4000" b="1">
                <a:solidFill>
                  <a:srgbClr val="FF0000"/>
                </a:solidFill>
                <a:latin typeface="Times New Roman" panose="02020603050405020304" pitchFamily="18" charset="0"/>
                <a:cs typeface="Times New Roman" panose="02020603050405020304" pitchFamily="18" charset="0"/>
              </a:rPr>
              <a:t> Luyện tâp- </a:t>
            </a:r>
            <a:r>
              <a:rPr lang="en-US" sz="4400" b="1">
                <a:solidFill>
                  <a:srgbClr val="FF0000"/>
                </a:solidFill>
                <a:latin typeface="Times New Roman" panose="02020603050405020304" pitchFamily="18" charset="0"/>
                <a:cs typeface="Times New Roman" panose="02020603050405020304" pitchFamily="18" charset="0"/>
              </a:rPr>
              <a:t>Chủ đề 22:</a:t>
            </a:r>
            <a:endParaRPr lang="en-US" sz="44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1489075" y="4185920"/>
            <a:ext cx="7121525" cy="706755"/>
          </a:xfrm>
          <a:prstGeom prst="rect">
            <a:avLst/>
          </a:prstGeom>
          <a:noFill/>
        </p:spPr>
        <p:txBody>
          <a:bodyPr wrap="square" rtlCol="0">
            <a:spAutoFit/>
          </a:bodyPr>
          <a:p>
            <a:r>
              <a:rPr lang="en-US"/>
              <a:t> </a:t>
            </a:r>
            <a:r>
              <a:rPr lang="en-US" sz="4000">
                <a:gradFill>
                  <a:gsLst>
                    <a:gs pos="0">
                      <a:srgbClr val="14CD68"/>
                    </a:gs>
                    <a:gs pos="100000">
                      <a:srgbClr val="0B6E38"/>
                    </a:gs>
                  </a:gsLst>
                  <a:lin scaled="0"/>
                </a:gradFill>
                <a:latin typeface="Times New Roman" panose="02020603050405020304" pitchFamily="18" charset="0"/>
                <a:cs typeface="Times New Roman" panose="02020603050405020304" pitchFamily="18" charset="0"/>
              </a:rPr>
              <a:t>GV thực hiện: Hồ Thanh Sơn</a:t>
            </a:r>
            <a:endParaRPr lang="en-US" sz="4000">
              <a:gradFill>
                <a:gsLst>
                  <a:gs pos="0">
                    <a:srgbClr val="14CD68"/>
                  </a:gs>
                  <a:gs pos="100000">
                    <a:srgbClr val="0B6E38"/>
                  </a:gs>
                </a:gsLst>
                <a:lin scaled="0"/>
              </a:gradFill>
              <a:latin typeface="Times New Roman" panose="02020603050405020304" pitchFamily="18" charset="0"/>
              <a:cs typeface="Times New Roman" panose="02020603050405020304"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7"/>
                                        </p:tgtEl>
                                        <p:attrNameLst>
                                          <p:attrName>style.visibility</p:attrName>
                                        </p:attrNameLst>
                                      </p:cBhvr>
                                      <p:to>
                                        <p:strVal val="visible"/>
                                      </p:to>
                                    </p:set>
                                    <p:anim calcmode="lin" valueType="num">
                                      <p:cBhvr additive="base">
                                        <p:cTn id="7" dur="500" fill="hold"/>
                                        <p:tgtEl>
                                          <p:spTgt spid="18437"/>
                                        </p:tgtEl>
                                        <p:attrNameLst>
                                          <p:attrName>ppt_x</p:attrName>
                                        </p:attrNameLst>
                                      </p:cBhvr>
                                      <p:tavLst>
                                        <p:tav tm="0">
                                          <p:val>
                                            <p:strVal val="#ppt_x"/>
                                          </p:val>
                                        </p:tav>
                                        <p:tav tm="100000">
                                          <p:val>
                                            <p:strVal val="#ppt_x"/>
                                          </p:val>
                                        </p:tav>
                                      </p:tavLst>
                                    </p:anim>
                                    <p:anim calcmode="lin" valueType="num">
                                      <p:cBhvr additive="base">
                                        <p:cTn id="8" dur="500" fill="hold"/>
                                        <p:tgtEl>
                                          <p:spTgt spid="1843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0" fill="hold"/>
                                        <p:tgtEl>
                                          <p:spTgt spid="4"/>
                                        </p:tgtEl>
                                        <p:attrNameLst>
                                          <p:attrName>ppt_x</p:attrName>
                                        </p:attrNameLst>
                                      </p:cBhvr>
                                      <p:tavLst>
                                        <p:tav tm="0">
                                          <p:val>
                                            <p:strVal val="#ppt_x"/>
                                          </p:val>
                                        </p:tav>
                                        <p:tav tm="100000">
                                          <p:val>
                                            <p:strVal val="#ppt_x"/>
                                          </p:val>
                                        </p:tav>
                                      </p:tavLst>
                                    </p:anim>
                                    <p:anim calcmode="lin" valueType="num">
                                      <p:cBhvr additive="base">
                                        <p:cTn id="23"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8443"/>
                                        </p:tgtEl>
                                        <p:attrNameLst>
                                          <p:attrName>style.visibility</p:attrName>
                                        </p:attrNameLst>
                                      </p:cBhvr>
                                      <p:to>
                                        <p:strVal val="visible"/>
                                      </p:to>
                                    </p:set>
                                    <p:anim calcmode="lin" valueType="num">
                                      <p:cBhvr additive="base">
                                        <p:cTn id="28" dur="500" fill="hold"/>
                                        <p:tgtEl>
                                          <p:spTgt spid="18443"/>
                                        </p:tgtEl>
                                        <p:attrNameLst>
                                          <p:attrName>ppt_x</p:attrName>
                                        </p:attrNameLst>
                                      </p:cBhvr>
                                      <p:tavLst>
                                        <p:tav tm="0">
                                          <p:val>
                                            <p:strVal val="#ppt_x"/>
                                          </p:val>
                                        </p:tav>
                                        <p:tav tm="100000">
                                          <p:val>
                                            <p:strVal val="#ppt_x"/>
                                          </p:val>
                                        </p:tav>
                                      </p:tavLst>
                                    </p:anim>
                                    <p:anim calcmode="lin" valueType="num">
                                      <p:cBhvr additive="base">
                                        <p:cTn id="29" dur="500" fill="hold"/>
                                        <p:tgtEl>
                                          <p:spTgt spid="184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p:bldP spid="2" grpId="0"/>
      <p:bldP spid="18437" grpId="1"/>
      <p:bldP spid="2" grpId="1"/>
      <p:bldP spid="3" grpId="0"/>
      <p:bldP spid="3" grpId="1"/>
      <p:bldP spid="4" grpId="0"/>
      <p:bldP spid="4" grpId="1"/>
      <p:bldP spid="18443" grpId="0"/>
      <p:bldP spid="18443"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146050" y="539750"/>
            <a:ext cx="3157855" cy="583565"/>
          </a:xfrm>
          <a:prstGeom prst="rect">
            <a:avLst/>
          </a:prstGeom>
          <a:noFill/>
        </p:spPr>
        <p:txBody>
          <a:bodyPr wrap="square" rtlCol="0">
            <a:spAutoFit/>
          </a:bodyPr>
          <a:p>
            <a:r>
              <a:rPr lang="en-US"/>
              <a:t> </a:t>
            </a:r>
            <a:r>
              <a:rPr lang="en-US" sz="3200" b="1">
                <a:solidFill>
                  <a:srgbClr val="C00000"/>
                </a:solidFill>
                <a:latin typeface="Times New Roman" panose="02020603050405020304" pitchFamily="18" charset="0"/>
                <a:cs typeface="Times New Roman" panose="02020603050405020304" pitchFamily="18" charset="0"/>
              </a:rPr>
              <a:t>Bài 6 trang 155.</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290830" y="1123315"/>
            <a:ext cx="8596630" cy="255333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Trong sự truyền tải điện năng, với một công suất điện xác định cần truyền đi, nếu đồng thời tăng đường kính tiết diện lên gấp đôi và tăng hiệu điện thế ở đầu đường dây dẫn lên gấp đôi thì công suất hao phí trên đường dây giảm đi</a:t>
            </a:r>
            <a:endParaRPr lang="en-US" sz="3200">
              <a:latin typeface="Times New Roman" panose="02020603050405020304" pitchFamily="18" charset="0"/>
              <a:cs typeface="Times New Roman" panose="02020603050405020304" pitchFamily="18" charset="0"/>
            </a:endParaRPr>
          </a:p>
        </p:txBody>
      </p:sp>
      <p:sp>
        <p:nvSpPr>
          <p:cNvPr id="6" name="Text Box 5"/>
          <p:cNvSpPr txBox="1"/>
          <p:nvPr/>
        </p:nvSpPr>
        <p:spPr>
          <a:xfrm>
            <a:off x="168910" y="3943350"/>
            <a:ext cx="285305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A. 2 lần</a:t>
            </a:r>
            <a:endParaRPr lang="en-US" sz="3200">
              <a:latin typeface="Times New Roman" panose="02020603050405020304" pitchFamily="18" charset="0"/>
              <a:cs typeface="Times New Roman" panose="02020603050405020304" pitchFamily="18" charset="0"/>
            </a:endParaRPr>
          </a:p>
        </p:txBody>
      </p:sp>
      <p:sp>
        <p:nvSpPr>
          <p:cNvPr id="7" name="Text Box 6"/>
          <p:cNvSpPr txBox="1"/>
          <p:nvPr/>
        </p:nvSpPr>
        <p:spPr>
          <a:xfrm>
            <a:off x="3187065" y="3943350"/>
            <a:ext cx="3445510"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B. 4 lần</a:t>
            </a:r>
            <a:endParaRPr lang="en-US" sz="3200">
              <a:latin typeface="Times New Roman" panose="02020603050405020304" pitchFamily="18" charset="0"/>
              <a:cs typeface="Times New Roman" panose="02020603050405020304" pitchFamily="18" charset="0"/>
            </a:endParaRPr>
          </a:p>
        </p:txBody>
      </p:sp>
      <p:sp>
        <p:nvSpPr>
          <p:cNvPr id="8" name="Text Box 7"/>
          <p:cNvSpPr txBox="1"/>
          <p:nvPr/>
        </p:nvSpPr>
        <p:spPr>
          <a:xfrm>
            <a:off x="168910" y="4700905"/>
            <a:ext cx="260921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C. 8 lần</a:t>
            </a:r>
            <a:endParaRPr lang="en-US" sz="3200">
              <a:latin typeface="Times New Roman" panose="02020603050405020304" pitchFamily="18" charset="0"/>
              <a:cs typeface="Times New Roman" panose="02020603050405020304" pitchFamily="18" charset="0"/>
            </a:endParaRPr>
          </a:p>
        </p:txBody>
      </p:sp>
      <p:sp>
        <p:nvSpPr>
          <p:cNvPr id="9" name="Text Box 8"/>
          <p:cNvSpPr txBox="1"/>
          <p:nvPr/>
        </p:nvSpPr>
        <p:spPr>
          <a:xfrm>
            <a:off x="3141345" y="4700905"/>
            <a:ext cx="2493010"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D. 16 lần</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P spid="6" grpId="0"/>
      <p:bldP spid="6" grpId="1"/>
      <p:bldP spid="7" grpId="0"/>
      <p:bldP spid="7" grpId="1"/>
      <p:bldP spid="8" grpId="0"/>
      <p:bldP spid="8" grpId="1"/>
      <p:bldP spid="9" grpId="0"/>
      <p:bldP spid="9"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100" name="Text Box 99"/>
          <p:cNvSpPr txBox="1"/>
          <p:nvPr/>
        </p:nvSpPr>
        <p:spPr>
          <a:xfrm>
            <a:off x="202565" y="1123315"/>
            <a:ext cx="6624955" cy="583565"/>
          </a:xfrm>
          <a:prstGeom prst="rect">
            <a:avLst/>
          </a:prstGeom>
          <a:noFill/>
          <a:ln w="9525">
            <a:noFill/>
          </a:ln>
        </p:spPr>
        <p:txBody>
          <a:bodyPr wrap="square">
            <a:spAutoFit/>
          </a:bodyPr>
          <a:p>
            <a:r>
              <a:rPr lang="en-US" sz="3200">
                <a:latin typeface="Arial" panose="020B0604020202020204" pitchFamily="34" charset="0"/>
              </a:rPr>
              <a:t>T</a:t>
            </a:r>
            <a:r>
              <a:rPr lang="en-US" sz="3200">
                <a:latin typeface="Times New Roman" panose="02020603050405020304" pitchFamily="18" charset="0"/>
              </a:rPr>
              <a:t>a có công thức  hao phí do tỏa nhiệt </a:t>
            </a:r>
            <a:endParaRPr lang="en-US" sz="3200"/>
          </a:p>
        </p:txBody>
      </p:sp>
      <p:sp>
        <p:nvSpPr>
          <p:cNvPr id="2" name="Text Box 1"/>
          <p:cNvSpPr txBox="1"/>
          <p:nvPr/>
        </p:nvSpPr>
        <p:spPr>
          <a:xfrm>
            <a:off x="202565" y="539750"/>
            <a:ext cx="2591435" cy="58356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Hướng dẫn:</a:t>
            </a:r>
            <a:endParaRPr lang="en-US" sz="3200">
              <a:latin typeface="Times New Roman" panose="02020603050405020304" pitchFamily="18" charset="0"/>
              <a:cs typeface="Times New Roman" panose="02020603050405020304" pitchFamily="18" charset="0"/>
            </a:endParaRPr>
          </a:p>
        </p:txBody>
      </p:sp>
      <p:graphicFrame>
        <p:nvGraphicFramePr>
          <p:cNvPr id="-2147481890" name="Content Placeholder -2147481891"/>
          <p:cNvGraphicFramePr>
            <a:graphicFrameLocks noChangeAspect="1"/>
          </p:cNvGraphicFramePr>
          <p:nvPr>
            <p:ph sz="half" idx="1"/>
          </p:nvPr>
        </p:nvGraphicFramePr>
        <p:xfrm>
          <a:off x="6587300" y="770732"/>
          <a:ext cx="1849755" cy="935990"/>
        </p:xfrm>
        <a:graphic>
          <a:graphicData uri="http://schemas.openxmlformats.org/presentationml/2006/ole">
            <mc:AlternateContent xmlns:mc="http://schemas.openxmlformats.org/markup-compatibility/2006">
              <mc:Choice xmlns:v="urn:schemas-microsoft-com:vml" Requires="v">
                <p:oleObj spid="_x0000_s3076" name="" r:id="rId1" imgW="711200" imgH="419100" progId="Equation.KSEE3">
                  <p:embed/>
                </p:oleObj>
              </mc:Choice>
              <mc:Fallback>
                <p:oleObj name="" r:id="rId1" imgW="711200" imgH="419100" progId="Equation.KSEE3">
                  <p:embed/>
                  <p:pic>
                    <p:nvPicPr>
                      <p:cNvPr id="0" name="Picture 3075"/>
                      <p:cNvPicPr/>
                      <p:nvPr/>
                    </p:nvPicPr>
                    <p:blipFill>
                      <a:blip r:embed="rId2"/>
                      <a:stretch>
                        <a:fillRect/>
                      </a:stretch>
                    </p:blipFill>
                    <p:spPr>
                      <a:xfrm>
                        <a:off x="6587300" y="770732"/>
                        <a:ext cx="1849755" cy="935990"/>
                      </a:xfrm>
                      <a:prstGeom prst="rect">
                        <a:avLst/>
                      </a:prstGeom>
                      <a:noFill/>
                      <a:ln w="38100">
                        <a:noFill/>
                        <a:miter/>
                      </a:ln>
                    </p:spPr>
                  </p:pic>
                </p:oleObj>
              </mc:Fallback>
            </mc:AlternateContent>
          </a:graphicData>
        </a:graphic>
      </p:graphicFrame>
      <p:sp>
        <p:nvSpPr>
          <p:cNvPr id="4" name="Text Box 3"/>
          <p:cNvSpPr txBox="1"/>
          <p:nvPr/>
        </p:nvSpPr>
        <p:spPr>
          <a:xfrm>
            <a:off x="24765" y="1977390"/>
            <a:ext cx="5080000" cy="583565"/>
          </a:xfrm>
          <a:prstGeom prst="rect">
            <a:avLst/>
          </a:prstGeom>
          <a:noFill/>
          <a:ln w="9525">
            <a:noFill/>
          </a:ln>
        </p:spPr>
        <p:txBody>
          <a:bodyPr>
            <a:spAutoFit/>
          </a:bodyPr>
          <a:p>
            <a:r>
              <a:rPr lang="en-US" sz="3200">
                <a:latin typeface="Times New Roman" panose="02020603050405020304" pitchFamily="18" charset="0"/>
              </a:rPr>
              <a:t>và công thức của điện trở:</a:t>
            </a:r>
            <a:endParaRPr lang="en-US" sz="3200"/>
          </a:p>
        </p:txBody>
      </p:sp>
      <p:graphicFrame>
        <p:nvGraphicFramePr>
          <p:cNvPr id="-2147481889" name="Content Placeholder -2147481890"/>
          <p:cNvGraphicFramePr>
            <a:graphicFrameLocks noChangeAspect="1"/>
          </p:cNvGraphicFramePr>
          <p:nvPr>
            <p:ph sz="half" idx="2"/>
          </p:nvPr>
        </p:nvGraphicFramePr>
        <p:xfrm>
          <a:off x="6252845" y="1720215"/>
          <a:ext cx="1238250" cy="840740"/>
        </p:xfrm>
        <a:graphic>
          <a:graphicData uri="http://schemas.openxmlformats.org/presentationml/2006/ole">
            <mc:AlternateContent xmlns:mc="http://schemas.openxmlformats.org/markup-compatibility/2006">
              <mc:Choice xmlns:v="urn:schemas-microsoft-com:vml" Requires="v">
                <p:oleObj spid="_x0000_s5" name="" r:id="rId3" imgW="545465" imgH="393700" progId="Equation.KSEE3">
                  <p:embed/>
                </p:oleObj>
              </mc:Choice>
              <mc:Fallback>
                <p:oleObj name="" r:id="rId3" imgW="545465" imgH="393700" progId="Equation.KSEE3">
                  <p:embed/>
                  <p:pic>
                    <p:nvPicPr>
                      <p:cNvPr id="0" name="Picture 4"/>
                      <p:cNvPicPr/>
                      <p:nvPr/>
                    </p:nvPicPr>
                    <p:blipFill>
                      <a:blip r:embed="rId4"/>
                      <a:stretch>
                        <a:fillRect/>
                      </a:stretch>
                    </p:blipFill>
                    <p:spPr>
                      <a:xfrm>
                        <a:off x="6252845" y="1720215"/>
                        <a:ext cx="1238250" cy="840740"/>
                      </a:xfrm>
                      <a:prstGeom prst="rect">
                        <a:avLst/>
                      </a:prstGeom>
                      <a:noFill/>
                      <a:ln w="38100">
                        <a:noFill/>
                        <a:miter/>
                      </a:ln>
                    </p:spPr>
                  </p:pic>
                </p:oleObj>
              </mc:Fallback>
            </mc:AlternateContent>
          </a:graphicData>
        </a:graphic>
      </p:graphicFrame>
      <p:sp>
        <p:nvSpPr>
          <p:cNvPr id="7" name="Text Box 6"/>
          <p:cNvSpPr txBox="1"/>
          <p:nvPr/>
        </p:nvSpPr>
        <p:spPr>
          <a:xfrm>
            <a:off x="356870" y="2560955"/>
            <a:ext cx="1484630" cy="583565"/>
          </a:xfrm>
          <a:prstGeom prst="rect">
            <a:avLst/>
          </a:prstGeom>
          <a:noFill/>
          <a:ln w="9525">
            <a:noFill/>
          </a:ln>
        </p:spPr>
        <p:txBody>
          <a:bodyPr wrap="square">
            <a:spAutoFit/>
          </a:bodyPr>
          <a:p>
            <a:r>
              <a:rPr lang="en-US" sz="3200">
                <a:latin typeface="Times New Roman" panose="02020603050405020304" pitchFamily="18" charset="0"/>
              </a:rPr>
              <a:t>Suy ra</a:t>
            </a:r>
            <a:endParaRPr lang="en-US" sz="3200"/>
          </a:p>
        </p:txBody>
      </p:sp>
      <p:sp>
        <p:nvSpPr>
          <p:cNvPr id="9" name="Text Box 8"/>
          <p:cNvSpPr txBox="1"/>
          <p:nvPr/>
        </p:nvSpPr>
        <p:spPr>
          <a:xfrm>
            <a:off x="1841500" y="3263900"/>
            <a:ext cx="1225550" cy="583565"/>
          </a:xfrm>
          <a:prstGeom prst="rect">
            <a:avLst/>
          </a:prstGeom>
          <a:noFill/>
          <a:ln w="9525">
            <a:noFill/>
          </a:ln>
        </p:spPr>
        <p:txBody>
          <a:bodyPr wrap="square">
            <a:spAutoFit/>
          </a:bodyPr>
          <a:p>
            <a:r>
              <a:rPr lang="en-US" sz="1200">
                <a:latin typeface="Times New Roman" panose="02020603050405020304" pitchFamily="18" charset="0"/>
              </a:rPr>
              <a:t> </a:t>
            </a:r>
            <a:r>
              <a:rPr lang="en-US" sz="3200">
                <a:latin typeface="Times New Roman" panose="02020603050405020304" pitchFamily="18" charset="0"/>
                <a:cs typeface="MathJax_Math-italic" charset="0"/>
              </a:rPr>
              <a:t>Php</a:t>
            </a:r>
            <a:r>
              <a:rPr lang="en-US" sz="3200">
                <a:latin typeface="Times New Roman" panose="02020603050405020304" pitchFamily="18" charset="0"/>
                <a:cs typeface="MathJax_Main" charset="0"/>
              </a:rPr>
              <a:t>=</a:t>
            </a:r>
            <a:endParaRPr lang="en-US" sz="3200"/>
          </a:p>
        </p:txBody>
      </p:sp>
      <p:pic>
        <p:nvPicPr>
          <p:cNvPr id="10" name="Picture 9"/>
          <p:cNvPicPr/>
          <p:nvPr/>
        </p:nvPicPr>
        <p:blipFill>
          <a:blip r:embed="rId5"/>
          <a:stretch>
            <a:fillRect/>
          </a:stretch>
        </p:blipFill>
        <p:spPr>
          <a:xfrm>
            <a:off x="3001010" y="3072130"/>
            <a:ext cx="2402840" cy="967105"/>
          </a:xfrm>
          <a:prstGeom prst="rect">
            <a:avLst/>
          </a:prstGeom>
          <a:noFill/>
          <a:ln w="9525">
            <a:noFill/>
          </a:ln>
        </p:spPr>
      </p:pic>
      <p:sp>
        <p:nvSpPr>
          <p:cNvPr id="101" name="Text Box 100"/>
          <p:cNvSpPr txBox="1"/>
          <p:nvPr/>
        </p:nvSpPr>
        <p:spPr>
          <a:xfrm>
            <a:off x="549910" y="4504055"/>
            <a:ext cx="7887970" cy="1076325"/>
          </a:xfrm>
          <a:prstGeom prst="rect">
            <a:avLst/>
          </a:prstGeom>
          <a:noFill/>
          <a:ln w="9525">
            <a:noFill/>
          </a:ln>
        </p:spPr>
        <p:txBody>
          <a:bodyPr wrap="square">
            <a:spAutoFit/>
          </a:bodyPr>
          <a:p>
            <a:r>
              <a:rPr lang="en-US" sz="3200">
                <a:latin typeface="Times New Roman" panose="02020603050405020304" pitchFamily="18" charset="0"/>
              </a:rPr>
              <a:t>Vậy nếu tăng d gấp đôi, và tăng U gấp đôi thì công suất hao phí giảm 16 lần.</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0"/>
                                        </p:tgtEl>
                                        <p:attrNameLst>
                                          <p:attrName>style.visibility</p:attrName>
                                        </p:attrNameLst>
                                      </p:cBhvr>
                                      <p:to>
                                        <p:strVal val="visible"/>
                                      </p:to>
                                    </p:set>
                                    <p:anim calcmode="lin" valueType="num">
                                      <p:cBhvr additive="base">
                                        <p:cTn id="13" dur="500" fill="hold"/>
                                        <p:tgtEl>
                                          <p:spTgt spid="100"/>
                                        </p:tgtEl>
                                        <p:attrNameLst>
                                          <p:attrName>ppt_x</p:attrName>
                                        </p:attrNameLst>
                                      </p:cBhvr>
                                      <p:tavLst>
                                        <p:tav tm="0">
                                          <p:val>
                                            <p:strVal val="#ppt_x"/>
                                          </p:val>
                                        </p:tav>
                                        <p:tav tm="100000">
                                          <p:val>
                                            <p:strVal val="#ppt_x"/>
                                          </p:val>
                                        </p:tav>
                                      </p:tavLst>
                                    </p:anim>
                                    <p:anim calcmode="lin" valueType="num">
                                      <p:cBhvr additive="base">
                                        <p:cTn id="14"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47481890"/>
                                        </p:tgtEl>
                                        <p:attrNameLst>
                                          <p:attrName>style.visibility</p:attrName>
                                        </p:attrNameLst>
                                      </p:cBhvr>
                                      <p:to>
                                        <p:strVal val="visible"/>
                                      </p:to>
                                    </p:set>
                                    <p:anim calcmode="lin" valueType="num">
                                      <p:cBhvr additive="base">
                                        <p:cTn id="19" dur="500" fill="hold"/>
                                        <p:tgtEl>
                                          <p:spTgt spid="-2147481890"/>
                                        </p:tgtEl>
                                        <p:attrNameLst>
                                          <p:attrName>ppt_x</p:attrName>
                                        </p:attrNameLst>
                                      </p:cBhvr>
                                      <p:tavLst>
                                        <p:tav tm="0">
                                          <p:val>
                                            <p:strVal val="#ppt_x"/>
                                          </p:val>
                                        </p:tav>
                                        <p:tav tm="100000">
                                          <p:val>
                                            <p:strVal val="#ppt_x"/>
                                          </p:val>
                                        </p:tav>
                                      </p:tavLst>
                                    </p:anim>
                                    <p:anim calcmode="lin" valueType="num">
                                      <p:cBhvr additive="base">
                                        <p:cTn id="20" dur="500" fill="hold"/>
                                        <p:tgtEl>
                                          <p:spTgt spid="-214748189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147481889"/>
                                        </p:tgtEl>
                                        <p:attrNameLst>
                                          <p:attrName>style.visibility</p:attrName>
                                        </p:attrNameLst>
                                      </p:cBhvr>
                                      <p:to>
                                        <p:strVal val="visible"/>
                                      </p:to>
                                    </p:set>
                                    <p:anim calcmode="lin" valueType="num">
                                      <p:cBhvr additive="base">
                                        <p:cTn id="31" dur="500" fill="hold"/>
                                        <p:tgtEl>
                                          <p:spTgt spid="-2147481889"/>
                                        </p:tgtEl>
                                        <p:attrNameLst>
                                          <p:attrName>ppt_x</p:attrName>
                                        </p:attrNameLst>
                                      </p:cBhvr>
                                      <p:tavLst>
                                        <p:tav tm="0">
                                          <p:val>
                                            <p:strVal val="#ppt_x"/>
                                          </p:val>
                                        </p:tav>
                                        <p:tav tm="100000">
                                          <p:val>
                                            <p:strVal val="#ppt_x"/>
                                          </p:val>
                                        </p:tav>
                                      </p:tavLst>
                                    </p:anim>
                                    <p:anim calcmode="lin" valueType="num">
                                      <p:cBhvr additive="base">
                                        <p:cTn id="32" dur="500" fill="hold"/>
                                        <p:tgtEl>
                                          <p:spTgt spid="-214748188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500" fill="hold"/>
                                        <p:tgtEl>
                                          <p:spTgt spid="10"/>
                                        </p:tgtEl>
                                        <p:attrNameLst>
                                          <p:attrName>ppt_x</p:attrName>
                                        </p:attrNameLst>
                                      </p:cBhvr>
                                      <p:tavLst>
                                        <p:tav tm="0">
                                          <p:val>
                                            <p:strVal val="#ppt_x"/>
                                          </p:val>
                                        </p:tav>
                                        <p:tav tm="100000">
                                          <p:val>
                                            <p:strVal val="#ppt_x"/>
                                          </p:val>
                                        </p:tav>
                                      </p:tavLst>
                                    </p:anim>
                                    <p:anim calcmode="lin" valueType="num">
                                      <p:cBhvr additive="base">
                                        <p:cTn id="4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additive="base">
                                        <p:cTn id="53" dur="500" fill="hold"/>
                                        <p:tgtEl>
                                          <p:spTgt spid="101"/>
                                        </p:tgtEl>
                                        <p:attrNameLst>
                                          <p:attrName>ppt_x</p:attrName>
                                        </p:attrNameLst>
                                      </p:cBhvr>
                                      <p:tavLst>
                                        <p:tav tm="0">
                                          <p:val>
                                            <p:strVal val="#ppt_x"/>
                                          </p:val>
                                        </p:tav>
                                        <p:tav tm="100000">
                                          <p:val>
                                            <p:strVal val="#ppt_x"/>
                                          </p:val>
                                        </p:tav>
                                      </p:tavLst>
                                    </p:anim>
                                    <p:anim calcmode="lin" valueType="num">
                                      <p:cBhvr additive="base">
                                        <p:cTn id="54"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00" grpId="0"/>
      <p:bldP spid="100" grpId="1"/>
      <p:bldP spid="4" grpId="0"/>
      <p:bldP spid="4" grpId="1"/>
      <p:bldP spid="7" grpId="0"/>
      <p:bldP spid="7" grpId="1"/>
      <p:bldP spid="9" grpId="0"/>
      <p:bldP spid="9" grpId="1"/>
      <p:bldP spid="101" grpId="0"/>
      <p:bldP spid="101"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146050" y="539750"/>
            <a:ext cx="3157855" cy="583565"/>
          </a:xfrm>
          <a:prstGeom prst="rect">
            <a:avLst/>
          </a:prstGeom>
          <a:noFill/>
        </p:spPr>
        <p:txBody>
          <a:bodyPr wrap="square" rtlCol="0">
            <a:spAutoFit/>
          </a:bodyPr>
          <a:p>
            <a:r>
              <a:rPr lang="en-US"/>
              <a:t> </a:t>
            </a:r>
            <a:r>
              <a:rPr lang="en-US" sz="3200" b="1">
                <a:solidFill>
                  <a:srgbClr val="C00000"/>
                </a:solidFill>
                <a:latin typeface="Times New Roman" panose="02020603050405020304" pitchFamily="18" charset="0"/>
                <a:cs typeface="Times New Roman" panose="02020603050405020304" pitchFamily="18" charset="0"/>
              </a:rPr>
              <a:t>Bài 9 trang 155.</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290830" y="1123315"/>
            <a:ext cx="8596630" cy="2738120"/>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a:t>
            </a:r>
            <a:r>
              <a:rPr lang="en-US" sz="2800">
                <a:latin typeface="Times New Roman" panose="02020603050405020304" pitchFamily="18" charset="0"/>
                <a:cs typeface="Times New Roman" panose="02020603050405020304" pitchFamily="18" charset="0"/>
              </a:rPr>
              <a:t>Một máy biến thế, cuộn sơ cấp có 1600 vòng nối với mạng điện gia đình có hiệu điện thế xoay chiều  240V, cuộn thứ cấp nối với bóng đèn sợi đốt 6 V- 3W. Cho biết đèn sáng bình thường. Tìm số vòng dây của cuộn thứ cấp và cường độ dòng điện chạy qua cuộn  thứ cấp của máy biến thế.</a:t>
            </a:r>
            <a:endParaRPr lang="en-US" sz="2800">
              <a:latin typeface="Times New Roman" panose="02020603050405020304" pitchFamily="18" charset="0"/>
              <a:cs typeface="Times New Roman" panose="02020603050405020304" pitchFamily="18" charset="0"/>
            </a:endParaRPr>
          </a:p>
        </p:txBody>
      </p:sp>
      <p:sp>
        <p:nvSpPr>
          <p:cNvPr id="5" name="Text Box 4"/>
          <p:cNvSpPr txBox="1"/>
          <p:nvPr/>
        </p:nvSpPr>
        <p:spPr>
          <a:xfrm>
            <a:off x="493395" y="4212590"/>
            <a:ext cx="1485900" cy="1938020"/>
          </a:xfrm>
          <a:prstGeom prst="rect">
            <a:avLst/>
          </a:prstGeom>
          <a:noFill/>
          <a:ln w="9525">
            <a:noFill/>
          </a:ln>
        </p:spPr>
        <p:txBody>
          <a:bodyPr wrap="square">
            <a:spAutoFit/>
          </a:bodyPr>
          <a:p>
            <a:r>
              <a:rPr lang="en-US" sz="2400">
                <a:latin typeface="Times New Roman" panose="02020603050405020304" pitchFamily="18" charset="0"/>
              </a:rPr>
              <a:t>n</a:t>
            </a:r>
            <a:r>
              <a:rPr lang="en-US" sz="2400" baseline="-25000">
                <a:latin typeface="Times New Roman" panose="02020603050405020304" pitchFamily="18" charset="0"/>
              </a:rPr>
              <a:t>1</a:t>
            </a:r>
            <a:r>
              <a:rPr lang="en-US" sz="2400">
                <a:latin typeface="Times New Roman" panose="02020603050405020304" pitchFamily="18" charset="0"/>
              </a:rPr>
              <a:t> =1600 vòngU</a:t>
            </a:r>
            <a:r>
              <a:rPr lang="en-US" sz="2400" baseline="-25000">
                <a:latin typeface="Times New Roman" panose="02020603050405020304" pitchFamily="18" charset="0"/>
              </a:rPr>
              <a:t>1</a:t>
            </a:r>
            <a:r>
              <a:rPr lang="en-US" sz="2400">
                <a:latin typeface="Times New Roman" panose="02020603050405020304" pitchFamily="18" charset="0"/>
              </a:rPr>
              <a:t> =240VU</a:t>
            </a:r>
            <a:r>
              <a:rPr lang="en-US" sz="2400" baseline="-25000">
                <a:latin typeface="Times New Roman" panose="02020603050405020304" pitchFamily="18" charset="0"/>
              </a:rPr>
              <a:t>2</a:t>
            </a:r>
            <a:r>
              <a:rPr lang="en-US" sz="2400">
                <a:latin typeface="Times New Roman" panose="02020603050405020304" pitchFamily="18" charset="0"/>
              </a:rPr>
              <a:t> =16Vn</a:t>
            </a:r>
            <a:r>
              <a:rPr lang="en-US" sz="2400" baseline="-25000">
                <a:latin typeface="Times New Roman" panose="02020603050405020304" pitchFamily="18" charset="0"/>
              </a:rPr>
              <a:t>2</a:t>
            </a:r>
            <a:r>
              <a:rPr lang="en-US" sz="2400">
                <a:latin typeface="Times New Roman" panose="02020603050405020304" pitchFamily="18" charset="0"/>
              </a:rPr>
              <a:t> =?</a:t>
            </a:r>
            <a:endParaRPr lang="en-US" sz="2400"/>
          </a:p>
        </p:txBody>
      </p:sp>
      <p:sp>
        <p:nvSpPr>
          <p:cNvPr id="6" name="Text Box 5"/>
          <p:cNvSpPr txBox="1"/>
          <p:nvPr/>
        </p:nvSpPr>
        <p:spPr>
          <a:xfrm>
            <a:off x="2393315" y="3861118"/>
            <a:ext cx="5080000" cy="521970"/>
          </a:xfrm>
          <a:prstGeom prst="rect">
            <a:avLst/>
          </a:prstGeom>
          <a:noFill/>
          <a:ln w="9525">
            <a:noFill/>
          </a:ln>
        </p:spPr>
        <p:txBody>
          <a:bodyPr>
            <a:spAutoFit/>
          </a:bodyPr>
          <a:p>
            <a:r>
              <a:rPr lang="en-US" sz="2800">
                <a:latin typeface="Times New Roman" panose="02020603050405020304" pitchFamily="18" charset="0"/>
              </a:rPr>
              <a:t>Số vòng cuộn thứ cấp</a:t>
            </a:r>
            <a:endParaRPr lang="en-US" sz="2800">
              <a:latin typeface="Times New Roman" panose="02020603050405020304" pitchFamily="18" charset="0"/>
            </a:endParaRPr>
          </a:p>
        </p:txBody>
      </p:sp>
      <p:pic>
        <p:nvPicPr>
          <p:cNvPr id="7" name="Picture 6"/>
          <p:cNvPicPr/>
          <p:nvPr/>
        </p:nvPicPr>
        <p:blipFill>
          <a:blip r:embed="rId1"/>
          <a:stretch>
            <a:fillRect/>
          </a:stretch>
        </p:blipFill>
        <p:spPr>
          <a:xfrm>
            <a:off x="6061075" y="3699510"/>
            <a:ext cx="1067435" cy="683895"/>
          </a:xfrm>
          <a:prstGeom prst="rect">
            <a:avLst/>
          </a:prstGeom>
          <a:noFill/>
          <a:ln w="9525">
            <a:noFill/>
          </a:ln>
        </p:spPr>
      </p:pic>
      <p:sp>
        <p:nvSpPr>
          <p:cNvPr id="9" name="Text Box 8"/>
          <p:cNvSpPr txBox="1"/>
          <p:nvPr/>
        </p:nvSpPr>
        <p:spPr>
          <a:xfrm>
            <a:off x="2393315" y="4633595"/>
            <a:ext cx="2899410" cy="521970"/>
          </a:xfrm>
          <a:prstGeom prst="rect">
            <a:avLst/>
          </a:prstGeom>
          <a:noFill/>
        </p:spPr>
        <p:txBody>
          <a:bodyPr wrap="square" rtlCol="0">
            <a:spAutoFit/>
          </a:bodyPr>
          <a:p>
            <a:r>
              <a:rPr lang="en-US"/>
              <a:t> </a:t>
            </a:r>
            <a:r>
              <a:rPr lang="en-US" sz="2800">
                <a:latin typeface="Times New Roman" panose="02020603050405020304" pitchFamily="18" charset="0"/>
                <a:cs typeface="Times New Roman" panose="02020603050405020304" pitchFamily="18" charset="0"/>
              </a:rPr>
              <a:t>Suy ra n</a:t>
            </a:r>
            <a:r>
              <a:rPr lang="en-US" sz="2800" baseline="-25000">
                <a:latin typeface="Times New Roman" panose="02020603050405020304" pitchFamily="18" charset="0"/>
                <a:cs typeface="Times New Roman" panose="02020603050405020304" pitchFamily="18" charset="0"/>
              </a:rPr>
              <a:t>2</a:t>
            </a:r>
            <a:endParaRPr lang="en-US" sz="2800" baseline="-25000">
              <a:latin typeface="Times New Roman" panose="02020603050405020304" pitchFamily="18" charset="0"/>
              <a:cs typeface="Times New Roman" panose="02020603050405020304" pitchFamily="18"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P spid="5" grpId="0"/>
      <p:bldP spid="5" grpId="1"/>
      <p:bldP spid="6" grpId="0"/>
      <p:bldP spid="6" grpId="1"/>
      <p:bldP spid="9" grpId="0"/>
      <p:bldP spid="9"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146050" y="539750"/>
            <a:ext cx="3793490" cy="583565"/>
          </a:xfrm>
          <a:prstGeom prst="rect">
            <a:avLst/>
          </a:prstGeom>
          <a:noFill/>
        </p:spPr>
        <p:txBody>
          <a:bodyPr wrap="square" rtlCol="0">
            <a:spAutoFit/>
          </a:bodyPr>
          <a:p>
            <a:r>
              <a:rPr lang="en-US"/>
              <a:t> </a:t>
            </a:r>
            <a:r>
              <a:rPr lang="en-US" sz="3200" b="1">
                <a:solidFill>
                  <a:srgbClr val="C00000"/>
                </a:solidFill>
                <a:latin typeface="Times New Roman" panose="02020603050405020304" pitchFamily="18" charset="0"/>
                <a:cs typeface="Times New Roman" panose="02020603050405020304" pitchFamily="18" charset="0"/>
              </a:rPr>
              <a:t>Bài 10 trang 155.</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233045" y="1123315"/>
            <a:ext cx="8472805" cy="3415030"/>
          </a:xfrm>
          <a:prstGeom prst="rect">
            <a:avLst/>
          </a:prstGeom>
          <a:noFill/>
        </p:spPr>
        <p:txBody>
          <a:bodyPr wrap="square" rtlCol="0">
            <a:spAutoFit/>
          </a:bodyPr>
          <a:p>
            <a:r>
              <a:rPr lang="en-US"/>
              <a:t> </a:t>
            </a:r>
            <a:r>
              <a:rPr lang="en-US" sz="2400">
                <a:latin typeface="Times New Roman" panose="02020603050405020304" pitchFamily="18" charset="0"/>
                <a:cs typeface="Times New Roman" panose="02020603050405020304" pitchFamily="18" charset="0"/>
              </a:rPr>
              <a:t>Một nhà máy điện truyền tải đi một công suất điện 2MW, hiệu điện thế ở đầu ra của máy phát điện là 5000V. Điện trở tổng cộng trên đường dây tải là 5Ω. Tính công suất điện hao phí trên đường dây trong hai trường hợp sau:</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a . Không sử dụng máy biến thế mà kết nối trực tiếp  nhà máy điện với đường dây.</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b . Sử dụng máy biến thế ối nhà máy điện với đường dây dẫn. Cho biết số vòng dây của cuộn thứ cấp lớn hơn gấp 20 lần số vòng dây của cuộn sơ cấp.</a:t>
            </a:r>
            <a:endParaRPr lang="en-US" sz="2400">
              <a:latin typeface="Times New Roman" panose="02020603050405020304" pitchFamily="18" charset="0"/>
              <a:cs typeface="Times New Roman" panose="02020603050405020304" pitchFamily="18" charset="0"/>
            </a:endParaRPr>
          </a:p>
        </p:txBody>
      </p:sp>
      <p:sp>
        <p:nvSpPr>
          <p:cNvPr id="5" name="Text Box 4"/>
          <p:cNvSpPr txBox="1"/>
          <p:nvPr/>
        </p:nvSpPr>
        <p:spPr>
          <a:xfrm>
            <a:off x="146050" y="4648200"/>
            <a:ext cx="2753360" cy="460375"/>
          </a:xfrm>
          <a:prstGeom prst="rect">
            <a:avLst/>
          </a:prstGeom>
          <a:noFill/>
        </p:spPr>
        <p:txBody>
          <a:bodyPr wrap="square" rtlCol="0">
            <a:spAutoFit/>
          </a:bodyPr>
          <a:p>
            <a:r>
              <a:rPr lang="en-US"/>
              <a:t> </a:t>
            </a:r>
            <a:r>
              <a:rPr lang="en-US" sz="2400">
                <a:latin typeface="Times New Roman" panose="02020603050405020304" pitchFamily="18" charset="0"/>
                <a:cs typeface="Times New Roman" panose="02020603050405020304" pitchFamily="18" charset="0"/>
              </a:rPr>
              <a:t>HS tự tóm tắt đề bài</a:t>
            </a:r>
            <a:endParaRPr lang="en-US" sz="2400">
              <a:latin typeface="Times New Roman" panose="02020603050405020304" pitchFamily="18" charset="0"/>
              <a:cs typeface="Times New Roman" panose="02020603050405020304" pitchFamily="18" charset="0"/>
            </a:endParaRPr>
          </a:p>
        </p:txBody>
      </p:sp>
      <p:graphicFrame>
        <p:nvGraphicFramePr>
          <p:cNvPr id="6" name="Content Placeholder -2147481891"/>
          <p:cNvGraphicFramePr>
            <a:graphicFrameLocks noChangeAspect="1"/>
          </p:cNvGraphicFramePr>
          <p:nvPr>
            <p:ph sz="half" idx="1"/>
          </p:nvPr>
        </p:nvGraphicFramePr>
        <p:xfrm>
          <a:off x="3147187" y="4662646"/>
          <a:ext cx="1916430" cy="1050290"/>
        </p:xfrm>
        <a:graphic>
          <a:graphicData uri="http://schemas.openxmlformats.org/presentationml/2006/ole">
            <mc:AlternateContent xmlns:mc="http://schemas.openxmlformats.org/markup-compatibility/2006">
              <mc:Choice xmlns:v="urn:schemas-microsoft-com:vml" Requires="v">
                <p:oleObj spid="_x0000_s3076" name="" r:id="rId1" imgW="736600" imgH="469900" progId="Equation.KSEE3">
                  <p:embed/>
                </p:oleObj>
              </mc:Choice>
              <mc:Fallback>
                <p:oleObj name="" r:id="rId1" imgW="736600" imgH="469900" progId="Equation.KSEE3">
                  <p:embed/>
                  <p:pic>
                    <p:nvPicPr>
                      <p:cNvPr id="0" name="Picture 3075"/>
                      <p:cNvPicPr/>
                      <p:nvPr/>
                    </p:nvPicPr>
                    <p:blipFill>
                      <a:blip r:embed="rId2"/>
                      <a:stretch>
                        <a:fillRect/>
                      </a:stretch>
                    </p:blipFill>
                    <p:spPr>
                      <a:xfrm>
                        <a:off x="3147187" y="4662646"/>
                        <a:ext cx="1916430" cy="1050290"/>
                      </a:xfrm>
                      <a:prstGeom prst="rect">
                        <a:avLst/>
                      </a:prstGeom>
                      <a:noFill/>
                      <a:ln w="38100">
                        <a:noFill/>
                        <a:miter/>
                      </a:ln>
                    </p:spPr>
                  </p:pic>
                </p:oleObj>
              </mc:Fallback>
            </mc:AlternateContent>
          </a:graphicData>
        </a:graphic>
      </p:graphicFrame>
      <p:sp>
        <p:nvSpPr>
          <p:cNvPr id="9" name="Text Box 8"/>
          <p:cNvSpPr txBox="1"/>
          <p:nvPr/>
        </p:nvSpPr>
        <p:spPr>
          <a:xfrm>
            <a:off x="233045" y="5195570"/>
            <a:ext cx="2506345" cy="460375"/>
          </a:xfrm>
          <a:prstGeom prst="rect">
            <a:avLst/>
          </a:prstGeom>
          <a:noFill/>
        </p:spPr>
        <p:txBody>
          <a:bodyPr wrap="none" rtlCol="0">
            <a:spAutoFit/>
          </a:bodyPr>
          <a:p>
            <a:r>
              <a:rPr lang="en-US" sz="2400">
                <a:latin typeface="Times New Roman" panose="02020603050405020304" pitchFamily="18" charset="0"/>
                <a:cs typeface="Times New Roman" panose="02020603050405020304" pitchFamily="18" charset="0"/>
              </a:rPr>
              <a:t>a. D ùng công thức</a:t>
            </a:r>
            <a:endParaRPr lang="en-US" sz="2400">
              <a:latin typeface="Times New Roman" panose="02020603050405020304" pitchFamily="18" charset="0"/>
              <a:cs typeface="Times New Roman" panose="02020603050405020304" pitchFamily="18" charset="0"/>
            </a:endParaRPr>
          </a:p>
        </p:txBody>
      </p:sp>
      <p:sp>
        <p:nvSpPr>
          <p:cNvPr id="10" name="Text Box 9"/>
          <p:cNvSpPr txBox="1"/>
          <p:nvPr/>
        </p:nvSpPr>
        <p:spPr>
          <a:xfrm>
            <a:off x="362585" y="5962015"/>
            <a:ext cx="4285615" cy="460375"/>
          </a:xfrm>
          <a:prstGeom prst="rect">
            <a:avLst/>
          </a:prstGeom>
          <a:noFill/>
        </p:spPr>
        <p:txBody>
          <a:bodyPr wrap="square" rtlCol="0">
            <a:spAutoFit/>
          </a:bodyPr>
          <a:p>
            <a:r>
              <a:rPr lang="en-US"/>
              <a:t> </a:t>
            </a:r>
            <a:r>
              <a:rPr lang="en-US" sz="2400">
                <a:latin typeface="Times New Roman" panose="02020603050405020304" pitchFamily="18" charset="0"/>
                <a:cs typeface="Times New Roman" panose="02020603050405020304" pitchFamily="18" charset="0"/>
              </a:rPr>
              <a:t>b. Do n</a:t>
            </a:r>
            <a:r>
              <a:rPr lang="en-US" sz="2400" baseline="-25000">
                <a:latin typeface="Times New Roman" panose="02020603050405020304" pitchFamily="18" charset="0"/>
                <a:cs typeface="Times New Roman" panose="02020603050405020304" pitchFamily="18" charset="0"/>
              </a:rPr>
              <a:t>2</a:t>
            </a:r>
            <a:r>
              <a:rPr lang="en-US" sz="2400">
                <a:latin typeface="Times New Roman" panose="02020603050405020304" pitchFamily="18" charset="0"/>
                <a:cs typeface="Times New Roman" panose="02020603050405020304" pitchFamily="18" charset="0"/>
              </a:rPr>
              <a:t> = 20  n</a:t>
            </a:r>
            <a:r>
              <a:rPr lang="en-US" sz="2400" baseline="-25000">
                <a:latin typeface="Times New Roman" panose="02020603050405020304" pitchFamily="18" charset="0"/>
                <a:cs typeface="Times New Roman" panose="02020603050405020304" pitchFamily="18" charset="0"/>
              </a:rPr>
              <a:t>1</a:t>
            </a:r>
            <a:r>
              <a:rPr lang="en-US" sz="2400">
                <a:latin typeface="Times New Roman" panose="02020603050405020304" pitchFamily="18" charset="0"/>
                <a:cs typeface="Times New Roman" panose="02020603050405020304" pitchFamily="18" charset="0"/>
              </a:rPr>
              <a:t> nên U</a:t>
            </a:r>
            <a:r>
              <a:rPr lang="en-US" sz="2400" baseline="-25000">
                <a:latin typeface="Times New Roman" panose="02020603050405020304" pitchFamily="18" charset="0"/>
                <a:cs typeface="Times New Roman" panose="02020603050405020304" pitchFamily="18" charset="0"/>
              </a:rPr>
              <a:t>2</a:t>
            </a:r>
            <a:r>
              <a:rPr lang="en-US" sz="2400">
                <a:latin typeface="Times New Roman" panose="02020603050405020304" pitchFamily="18" charset="0"/>
                <a:cs typeface="Times New Roman" panose="02020603050405020304" pitchFamily="18" charset="0"/>
              </a:rPr>
              <a:t> = 20 U</a:t>
            </a:r>
            <a:r>
              <a:rPr lang="en-US" sz="2400" baseline="-25000">
                <a:latin typeface="Times New Roman" panose="02020603050405020304" pitchFamily="18" charset="0"/>
                <a:cs typeface="Times New Roman" panose="02020603050405020304" pitchFamily="18" charset="0"/>
              </a:rPr>
              <a:t>1</a:t>
            </a:r>
            <a:endParaRPr lang="en-US" sz="2400" baseline="-25000">
              <a:latin typeface="Times New Roman" panose="02020603050405020304" pitchFamily="18" charset="0"/>
              <a:cs typeface="Times New Roman" panose="02020603050405020304" pitchFamily="18" charset="0"/>
            </a:endParaRPr>
          </a:p>
        </p:txBody>
      </p:sp>
      <p:sp>
        <p:nvSpPr>
          <p:cNvPr id="11" name="Text Box 10"/>
          <p:cNvSpPr txBox="1"/>
          <p:nvPr/>
        </p:nvSpPr>
        <p:spPr>
          <a:xfrm>
            <a:off x="5228590" y="5962015"/>
            <a:ext cx="2391410" cy="460375"/>
          </a:xfrm>
          <a:prstGeom prst="rect">
            <a:avLst/>
          </a:prstGeom>
          <a:noFill/>
        </p:spPr>
        <p:txBody>
          <a:bodyPr wrap="square" rtlCol="0">
            <a:spAutoFit/>
          </a:bodyPr>
          <a:p>
            <a:r>
              <a:rPr lang="en-US"/>
              <a:t> </a:t>
            </a:r>
            <a:r>
              <a:rPr lang="en-US" sz="2400">
                <a:latin typeface="Times New Roman" panose="02020603050405020304" pitchFamily="18" charset="0"/>
                <a:cs typeface="Times New Roman" panose="02020603050405020304" pitchFamily="18" charset="0"/>
              </a:rPr>
              <a:t>Tìm P</a:t>
            </a:r>
            <a:r>
              <a:rPr lang="en-US" sz="2400" baseline="-25000">
                <a:latin typeface="Times New Roman" panose="02020603050405020304" pitchFamily="18" charset="0"/>
                <a:cs typeface="Times New Roman" panose="02020603050405020304" pitchFamily="18" charset="0"/>
              </a:rPr>
              <a:t>hp2</a:t>
            </a:r>
            <a:endParaRPr lang="en-US" sz="2400" baseline="-250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P spid="5" grpId="0"/>
      <p:bldP spid="5" grpId="1"/>
      <p:bldP spid="9" grpId="0"/>
      <p:bldP spid="9" grpId="1"/>
      <p:bldP spid="10" grpId="0"/>
      <p:bldP spid="10" grpId="1"/>
      <p:bldP spid="11" grpId="0"/>
      <p:bldP spid="11"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181860" y="215900"/>
            <a:ext cx="2365375" cy="645160"/>
          </a:xfrm>
          <a:prstGeom prst="rect">
            <a:avLst/>
          </a:prstGeom>
          <a:noFill/>
        </p:spPr>
        <p:txBody>
          <a:bodyPr wrap="square" rtlCol="0">
            <a:spAutoFit/>
          </a:bodyPr>
          <a:p>
            <a:r>
              <a:rPr lang="en-US"/>
              <a:t> </a:t>
            </a:r>
            <a:r>
              <a:rPr lang="en-US" sz="3600" b="1">
                <a:solidFill>
                  <a:srgbClr val="FF0000"/>
                </a:solidFill>
                <a:latin typeface="Times New Roman" panose="02020603050405020304" pitchFamily="18" charset="0"/>
                <a:cs typeface="Times New Roman" panose="02020603050405020304" pitchFamily="18" charset="0"/>
              </a:rPr>
              <a:t>DẶN DÒ</a:t>
            </a:r>
            <a:endParaRPr lang="en-US" sz="3600" b="1">
              <a:solidFill>
                <a:srgbClr val="FF0000"/>
              </a:solidFill>
              <a:latin typeface="Times New Roman" panose="02020603050405020304" pitchFamily="18" charset="0"/>
              <a:cs typeface="Times New Roman" panose="02020603050405020304" pitchFamily="18" charset="0"/>
            </a:endParaRPr>
          </a:p>
        </p:txBody>
      </p:sp>
      <p:sp>
        <p:nvSpPr>
          <p:cNvPr id="3" name="Text Box 2"/>
          <p:cNvSpPr txBox="1"/>
          <p:nvPr/>
        </p:nvSpPr>
        <p:spPr>
          <a:xfrm>
            <a:off x="1272540" y="1283970"/>
            <a:ext cx="515429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 Học thuộc chủ đề 22</a:t>
            </a:r>
            <a:endParaRPr lang="en-US" sz="3200">
              <a:latin typeface="Times New Roman" panose="02020603050405020304" pitchFamily="18" charset="0"/>
              <a:cs typeface="Times New Roman" panose="02020603050405020304" pitchFamily="18" charset="0"/>
            </a:endParaRPr>
          </a:p>
        </p:txBody>
      </p:sp>
      <p:sp>
        <p:nvSpPr>
          <p:cNvPr id="4" name="Text Box 3"/>
          <p:cNvSpPr txBox="1"/>
          <p:nvPr/>
        </p:nvSpPr>
        <p:spPr>
          <a:xfrm>
            <a:off x="1445895" y="2381250"/>
            <a:ext cx="7404100" cy="58356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 Làm bài tập chủ đề 22 trong đề cương</a:t>
            </a:r>
            <a:endParaRPr lang="en-US" sz="3200">
              <a:latin typeface="Times New Roman" panose="02020603050405020304" pitchFamily="18" charset="0"/>
              <a:cs typeface="Times New Roman" panose="02020603050405020304" pitchFamily="18"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146050" y="539750"/>
            <a:ext cx="3157855" cy="583565"/>
          </a:xfrm>
          <a:prstGeom prst="rect">
            <a:avLst/>
          </a:prstGeom>
          <a:noFill/>
        </p:spPr>
        <p:txBody>
          <a:bodyPr wrap="square" rtlCol="0">
            <a:spAutoFit/>
          </a:bodyPr>
          <a:p>
            <a:r>
              <a:rPr lang="en-US"/>
              <a:t> </a:t>
            </a:r>
            <a:r>
              <a:rPr lang="en-US" sz="3200" b="1">
                <a:solidFill>
                  <a:srgbClr val="C00000"/>
                </a:solidFill>
                <a:latin typeface="Times New Roman" panose="02020603050405020304" pitchFamily="18" charset="0"/>
                <a:cs typeface="Times New Roman" panose="02020603050405020304" pitchFamily="18" charset="0"/>
              </a:rPr>
              <a:t>Bài 1 trang 154</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5" name="Text Box 4"/>
          <p:cNvSpPr txBox="1"/>
          <p:nvPr/>
        </p:nvSpPr>
        <p:spPr>
          <a:xfrm>
            <a:off x="145415" y="1021715"/>
            <a:ext cx="8756015" cy="2061210"/>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a . Nêu bộ phận chính của máy biến thế, cuộn nào là cuộn sơ cấp, cuộn nào là cuộn thứ cấp? Khi nào ở hai đầu cuộn thứ cấp xuất hiện hiệu điện thế xoay chiều.</a:t>
            </a:r>
            <a:endParaRPr lang="en-US" sz="3200">
              <a:latin typeface="Times New Roman" panose="02020603050405020304" pitchFamily="18" charset="0"/>
              <a:cs typeface="Times New Roman" panose="02020603050405020304" pitchFamily="18" charset="0"/>
            </a:endParaRPr>
          </a:p>
        </p:txBody>
      </p:sp>
      <p:sp>
        <p:nvSpPr>
          <p:cNvPr id="2" name="Text Box 1"/>
          <p:cNvSpPr txBox="1"/>
          <p:nvPr/>
        </p:nvSpPr>
        <p:spPr>
          <a:xfrm>
            <a:off x="146050" y="2953385"/>
            <a:ext cx="8755380" cy="1568450"/>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b.  Mối liên hệ giữa số vòng và hiệu điện thế của máy biến thế. Khi nào máy biến thế gọi là máy tăng thế, máy hạ thế?</a:t>
            </a:r>
            <a:endParaRPr lang="en-US" sz="3200">
              <a:latin typeface="Times New Roman" panose="02020603050405020304" pitchFamily="18" charset="0"/>
              <a:cs typeface="Times New Roman" panose="02020603050405020304" pitchFamily="18" charset="0"/>
            </a:endParaRPr>
          </a:p>
        </p:txBody>
      </p:sp>
      <p:sp>
        <p:nvSpPr>
          <p:cNvPr id="6" name="Text Box 5"/>
          <p:cNvSpPr txBox="1"/>
          <p:nvPr/>
        </p:nvSpPr>
        <p:spPr>
          <a:xfrm>
            <a:off x="114935" y="4377055"/>
            <a:ext cx="8913495" cy="304609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c. Một HS dùng chiếc đèn dây tóc 6V- 3W nối với mạng điện trong nhà có hiệu điện thế 220V qua một máy biến thế. HS này dùng máy biến thế loại nào, tỉ số vòng dây ở cuộn giữa cuộn sơ cấp và cuộn thứ cấp là bao nhiêu?</a:t>
            </a:r>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2" grpId="0"/>
      <p:bldP spid="2" grpId="1"/>
      <p:bldP spid="6" grpId="0"/>
      <p:bldP spid="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175260" y="669290"/>
            <a:ext cx="2591435" cy="58356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Hướng dẫn:</a:t>
            </a:r>
            <a:endParaRPr lang="en-US" sz="3200">
              <a:latin typeface="Times New Roman" panose="02020603050405020304" pitchFamily="18" charset="0"/>
              <a:cs typeface="Times New Roman" panose="02020603050405020304" pitchFamily="18" charset="0"/>
            </a:endParaRPr>
          </a:p>
        </p:txBody>
      </p:sp>
      <p:sp>
        <p:nvSpPr>
          <p:cNvPr id="4" name="Text Box 3"/>
          <p:cNvSpPr txBox="1"/>
          <p:nvPr/>
        </p:nvSpPr>
        <p:spPr>
          <a:xfrm>
            <a:off x="175260" y="1252855"/>
            <a:ext cx="316166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a. Tự giải (SGK)</a:t>
            </a:r>
            <a:endParaRPr lang="en-US" sz="3200">
              <a:latin typeface="Times New Roman" panose="02020603050405020304" pitchFamily="18" charset="0"/>
              <a:cs typeface="Times New Roman" panose="02020603050405020304" pitchFamily="18" charset="0"/>
            </a:endParaRPr>
          </a:p>
        </p:txBody>
      </p:sp>
      <p:graphicFrame>
        <p:nvGraphicFramePr>
          <p:cNvPr id="6" name="Content Placeholder 5">
            <a:hlinkClick r:id="" action="ppaction://ole?verb="/>
          </p:cNvPr>
          <p:cNvGraphicFramePr>
            <a:graphicFrameLocks noChangeAspect="1"/>
          </p:cNvGraphicFramePr>
          <p:nvPr>
            <p:ph sz="half" idx="1"/>
          </p:nvPr>
        </p:nvGraphicFramePr>
        <p:xfrm>
          <a:off x="5595430" y="1978502"/>
          <a:ext cx="1362075" cy="792480"/>
        </p:xfrm>
        <a:graphic>
          <a:graphicData uri="http://schemas.openxmlformats.org/presentationml/2006/ole">
            <mc:AlternateContent xmlns:mc="http://schemas.openxmlformats.org/markup-compatibility/2006">
              <mc:Choice xmlns:v="urn:schemas-microsoft-com:vml" Requires="v">
                <p:oleObj spid="_x0000_s1025" name="" r:id="rId1" imgW="914400" imgH="215900" progId="Equation.KSEE3">
                  <p:embed/>
                </p:oleObj>
              </mc:Choice>
              <mc:Fallback>
                <p:oleObj name="" r:id="rId1" imgW="914400" imgH="215900" progId="Equation.KSEE3">
                  <p:embed/>
                  <p:pic>
                    <p:nvPicPr>
                      <p:cNvPr id="0" name="Picture 1024"/>
                      <p:cNvPicPr/>
                      <p:nvPr/>
                    </p:nvPicPr>
                    <p:blipFill>
                      <a:blip r:embed="rId2"/>
                      <a:stretch>
                        <a:fillRect/>
                      </a:stretch>
                    </p:blipFill>
                    <p:spPr>
                      <a:xfrm>
                        <a:off x="5595430" y="1978502"/>
                        <a:ext cx="1362075" cy="792480"/>
                      </a:xfrm>
                      <a:prstGeom prst="rect">
                        <a:avLst/>
                      </a:prstGeom>
                      <a:solidFill>
                        <a:srgbClr val="FF0000"/>
                      </a:solidFill>
                    </p:spPr>
                  </p:pic>
                </p:oleObj>
              </mc:Fallback>
            </mc:AlternateContent>
          </a:graphicData>
        </a:graphic>
      </p:graphicFrame>
      <p:sp>
        <p:nvSpPr>
          <p:cNvPr id="5" name="Text Box 4"/>
          <p:cNvSpPr txBox="1"/>
          <p:nvPr/>
        </p:nvSpPr>
        <p:spPr>
          <a:xfrm>
            <a:off x="175260" y="1836420"/>
            <a:ext cx="5420360" cy="107632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b.  Mối liên hệ giữa số vòng và hiệu điện thế của máy biến thế:</a:t>
            </a:r>
            <a:endParaRPr lang="en-US" sz="3200">
              <a:latin typeface="Times New Roman" panose="02020603050405020304" pitchFamily="18" charset="0"/>
              <a:cs typeface="Times New Roman" panose="02020603050405020304" pitchFamily="18" charset="0"/>
            </a:endParaRPr>
          </a:p>
        </p:txBody>
      </p:sp>
      <p:sp>
        <p:nvSpPr>
          <p:cNvPr id="7" name="Text Box 6"/>
          <p:cNvSpPr txBox="1"/>
          <p:nvPr/>
        </p:nvSpPr>
        <p:spPr>
          <a:xfrm>
            <a:off x="328295" y="2890520"/>
            <a:ext cx="8609330" cy="583565"/>
          </a:xfrm>
          <a:prstGeom prst="rect">
            <a:avLst/>
          </a:prstGeom>
          <a:noFill/>
        </p:spPr>
        <p:txBody>
          <a:bodyPr wrap="square" rtlCol="0">
            <a:spAutoFit/>
          </a:bodyPr>
          <a:p>
            <a:r>
              <a:rPr lang="en-US">
                <a:solidFill>
                  <a:srgbClr val="FF0000"/>
                </a:solidFill>
              </a:rPr>
              <a:t> </a:t>
            </a:r>
            <a:r>
              <a:rPr lang="en-US" sz="3200">
                <a:solidFill>
                  <a:srgbClr val="FF0000"/>
                </a:solidFill>
                <a:latin typeface="Times New Roman" panose="02020603050405020304" pitchFamily="18" charset="0"/>
                <a:cs typeface="Times New Roman" panose="02020603050405020304" pitchFamily="18" charset="0"/>
              </a:rPr>
              <a:t>Máy tăng thế khi U</a:t>
            </a:r>
            <a:r>
              <a:rPr lang="en-US" sz="3200" baseline="-25000">
                <a:solidFill>
                  <a:srgbClr val="FF0000"/>
                </a:solidFill>
                <a:latin typeface="Times New Roman" panose="02020603050405020304" pitchFamily="18" charset="0"/>
                <a:cs typeface="Times New Roman" panose="02020603050405020304" pitchFamily="18" charset="0"/>
              </a:rPr>
              <a:t>2</a:t>
            </a:r>
            <a:r>
              <a:rPr lang="en-US" sz="3200">
                <a:solidFill>
                  <a:srgbClr val="FF0000"/>
                </a:solidFill>
                <a:latin typeface="Times New Roman" panose="02020603050405020304" pitchFamily="18" charset="0"/>
                <a:cs typeface="Times New Roman" panose="02020603050405020304" pitchFamily="18" charset="0"/>
              </a:rPr>
              <a:t> &gt; U</a:t>
            </a:r>
            <a:r>
              <a:rPr lang="en-US" sz="3200" baseline="-25000">
                <a:solidFill>
                  <a:srgbClr val="FF0000"/>
                </a:solidFill>
                <a:latin typeface="Times New Roman" panose="02020603050405020304" pitchFamily="18" charset="0"/>
                <a:cs typeface="Times New Roman" panose="02020603050405020304" pitchFamily="18" charset="0"/>
              </a:rPr>
              <a:t>1</a:t>
            </a:r>
            <a:r>
              <a:rPr lang="en-US" sz="3200">
                <a:solidFill>
                  <a:srgbClr val="FF0000"/>
                </a:solidFill>
                <a:latin typeface="Times New Roman" panose="02020603050405020304" pitchFamily="18" charset="0"/>
                <a:cs typeface="Times New Roman" panose="02020603050405020304" pitchFamily="18" charset="0"/>
              </a:rPr>
              <a:t> , máy hạ thế khi U</a:t>
            </a:r>
            <a:r>
              <a:rPr lang="en-US" sz="3200" baseline="-25000">
                <a:solidFill>
                  <a:srgbClr val="FF0000"/>
                </a:solidFill>
                <a:latin typeface="Times New Roman" panose="02020603050405020304" pitchFamily="18" charset="0"/>
                <a:cs typeface="Times New Roman" panose="02020603050405020304" pitchFamily="18" charset="0"/>
              </a:rPr>
              <a:t>2</a:t>
            </a:r>
            <a:r>
              <a:rPr lang="en-US" sz="3200">
                <a:solidFill>
                  <a:srgbClr val="FF0000"/>
                </a:solidFill>
                <a:latin typeface="Times New Roman" panose="02020603050405020304" pitchFamily="18" charset="0"/>
                <a:cs typeface="Times New Roman" panose="02020603050405020304" pitchFamily="18" charset="0"/>
              </a:rPr>
              <a:t> &lt; U</a:t>
            </a:r>
            <a:r>
              <a:rPr lang="en-US" sz="3200" baseline="-25000">
                <a:solidFill>
                  <a:srgbClr val="FF0000"/>
                </a:solidFill>
                <a:latin typeface="Times New Roman" panose="02020603050405020304" pitchFamily="18" charset="0"/>
                <a:cs typeface="Times New Roman" panose="02020603050405020304" pitchFamily="18" charset="0"/>
              </a:rPr>
              <a:t>1</a:t>
            </a:r>
            <a:r>
              <a:rPr lang="en-US" sz="3200">
                <a:latin typeface="Times New Roman" panose="02020603050405020304" pitchFamily="18" charset="0"/>
                <a:cs typeface="Times New Roman" panose="02020603050405020304" pitchFamily="18" charset="0"/>
              </a:rPr>
              <a:t> </a:t>
            </a:r>
            <a:endParaRPr lang="en-US" sz="3200">
              <a:latin typeface="Times New Roman" panose="02020603050405020304" pitchFamily="18" charset="0"/>
              <a:cs typeface="Times New Roman" panose="02020603050405020304" pitchFamily="18" charset="0"/>
            </a:endParaRPr>
          </a:p>
        </p:txBody>
      </p:sp>
      <p:sp>
        <p:nvSpPr>
          <p:cNvPr id="8" name="Text Box 7"/>
          <p:cNvSpPr txBox="1"/>
          <p:nvPr/>
        </p:nvSpPr>
        <p:spPr>
          <a:xfrm>
            <a:off x="328295" y="3474085"/>
            <a:ext cx="7708265" cy="583565"/>
          </a:xfrm>
          <a:prstGeom prst="rect">
            <a:avLst/>
          </a:prstGeom>
          <a:noFill/>
        </p:spPr>
        <p:txBody>
          <a:bodyPr wrap="square" rtlCol="0">
            <a:spAutoFit/>
          </a:bodyPr>
          <a:p>
            <a:r>
              <a:rPr lang="en-US"/>
              <a:t> </a:t>
            </a:r>
            <a:r>
              <a:rPr lang="en-US" sz="3200">
                <a:solidFill>
                  <a:srgbClr val="FF0000"/>
                </a:solidFill>
                <a:latin typeface="Times New Roman" panose="02020603050405020304" pitchFamily="18" charset="0"/>
                <a:cs typeface="Times New Roman" panose="02020603050405020304" pitchFamily="18" charset="0"/>
              </a:rPr>
              <a:t>c. Vì U</a:t>
            </a:r>
            <a:r>
              <a:rPr lang="en-US" sz="3200" baseline="-25000">
                <a:solidFill>
                  <a:srgbClr val="FF0000"/>
                </a:solidFill>
                <a:latin typeface="Times New Roman" panose="02020603050405020304" pitchFamily="18" charset="0"/>
                <a:cs typeface="Times New Roman" panose="02020603050405020304" pitchFamily="18" charset="0"/>
              </a:rPr>
              <a:t>2</a:t>
            </a:r>
            <a:r>
              <a:rPr lang="en-US" sz="3200">
                <a:solidFill>
                  <a:srgbClr val="FF0000"/>
                </a:solidFill>
                <a:latin typeface="Times New Roman" panose="02020603050405020304" pitchFamily="18" charset="0"/>
                <a:cs typeface="Times New Roman" panose="02020603050405020304" pitchFamily="18" charset="0"/>
              </a:rPr>
              <a:t> = 6V &lt; U</a:t>
            </a:r>
            <a:r>
              <a:rPr lang="en-US" sz="3200" baseline="-25000">
                <a:solidFill>
                  <a:srgbClr val="FF0000"/>
                </a:solidFill>
                <a:latin typeface="Times New Roman" panose="02020603050405020304" pitchFamily="18" charset="0"/>
                <a:cs typeface="Times New Roman" panose="02020603050405020304" pitchFamily="18" charset="0"/>
              </a:rPr>
              <a:t>1</a:t>
            </a:r>
            <a:r>
              <a:rPr lang="en-US" sz="3200">
                <a:solidFill>
                  <a:srgbClr val="FF0000"/>
                </a:solidFill>
                <a:latin typeface="Times New Roman" panose="02020603050405020304" pitchFamily="18" charset="0"/>
                <a:cs typeface="Times New Roman" panose="02020603050405020304" pitchFamily="18" charset="0"/>
              </a:rPr>
              <a:t> =220. Dùng máy hạ thế</a:t>
            </a:r>
            <a:endParaRPr lang="en-US" sz="3200">
              <a:solidFill>
                <a:srgbClr val="FF0000"/>
              </a:solidFill>
              <a:latin typeface="Times New Roman" panose="02020603050405020304" pitchFamily="18" charset="0"/>
              <a:cs typeface="Times New Roman" panose="02020603050405020304" pitchFamily="18" charset="0"/>
            </a:endParaRPr>
          </a:p>
        </p:txBody>
      </p:sp>
      <p:sp>
        <p:nvSpPr>
          <p:cNvPr id="9" name="Text Box 8"/>
          <p:cNvSpPr txBox="1"/>
          <p:nvPr/>
        </p:nvSpPr>
        <p:spPr>
          <a:xfrm>
            <a:off x="579120" y="5041900"/>
            <a:ext cx="141922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Ta có</a:t>
            </a:r>
            <a:endParaRPr lang="en-US" sz="3200">
              <a:latin typeface="Times New Roman" panose="02020603050405020304" pitchFamily="18" charset="0"/>
              <a:cs typeface="Times New Roman" panose="02020603050405020304" pitchFamily="18" charset="0"/>
            </a:endParaRPr>
          </a:p>
        </p:txBody>
      </p:sp>
      <p:graphicFrame>
        <p:nvGraphicFramePr>
          <p:cNvPr id="12" name="Content Placeholder 11">
            <a:hlinkClick r:id="" action="ppaction://ole?verb="/>
          </p:cNvPr>
          <p:cNvGraphicFramePr>
            <a:graphicFrameLocks noChangeAspect="1"/>
          </p:cNvGraphicFramePr>
          <p:nvPr>
            <p:ph sz="half" idx="2"/>
          </p:nvPr>
        </p:nvGraphicFramePr>
        <p:xfrm>
          <a:off x="2592070" y="4879975"/>
          <a:ext cx="3180715" cy="907415"/>
        </p:xfrm>
        <a:graphic>
          <a:graphicData uri="http://schemas.openxmlformats.org/presentationml/2006/ole">
            <mc:AlternateContent xmlns:mc="http://schemas.openxmlformats.org/markup-compatibility/2006">
              <mc:Choice xmlns:v="urn:schemas-microsoft-com:vml" Requires="v">
                <p:oleObj spid="_x0000_s1027" name="" r:id="rId3" imgW="914400" imgH="215900" progId="Equation.KSEE3">
                  <p:embed/>
                </p:oleObj>
              </mc:Choice>
              <mc:Fallback>
                <p:oleObj name="" r:id="rId3" imgW="914400" imgH="215900" progId="Equation.KSEE3">
                  <p:embed/>
                  <p:pic>
                    <p:nvPicPr>
                      <p:cNvPr id="0" name="Picture 1026"/>
                      <p:cNvPicPr/>
                      <p:nvPr/>
                    </p:nvPicPr>
                    <p:blipFill>
                      <a:blip r:embed="rId4"/>
                      <a:stretch>
                        <a:fillRect/>
                      </a:stretch>
                    </p:blipFill>
                    <p:spPr>
                      <a:xfrm>
                        <a:off x="2592070" y="4879975"/>
                        <a:ext cx="3180715" cy="907415"/>
                      </a:xfrm>
                      <a:prstGeom prst="rect">
                        <a:avLst/>
                      </a:prstGeom>
                    </p:spPr>
                  </p:pic>
                </p:oleObj>
              </mc:Fallback>
            </mc:AlternateContent>
          </a:graphicData>
        </a:graphic>
      </p:graphicFrame>
      <p:sp>
        <p:nvSpPr>
          <p:cNvPr id="14" name="Text Box 13"/>
          <p:cNvSpPr txBox="1"/>
          <p:nvPr/>
        </p:nvSpPr>
        <p:spPr>
          <a:xfrm>
            <a:off x="1012825" y="4057650"/>
            <a:ext cx="5631180" cy="583565"/>
          </a:xfrm>
          <a:prstGeom prst="rect">
            <a:avLst/>
          </a:prstGeom>
          <a:noFill/>
        </p:spPr>
        <p:txBody>
          <a:bodyPr wrap="square" rtlCol="0">
            <a:spAutoFit/>
          </a:bodyPr>
          <a:p>
            <a:r>
              <a:rPr lang="en-US" sz="3200">
                <a:solidFill>
                  <a:srgbClr val="FF0000"/>
                </a:solidFill>
                <a:latin typeface="Times New Roman" panose="02020603050405020304" pitchFamily="18" charset="0"/>
                <a:cs typeface="Times New Roman" panose="02020603050405020304" pitchFamily="18" charset="0"/>
              </a:rPr>
              <a:t> Tỉ số giữa hai vòng dây là</a:t>
            </a:r>
            <a:endParaRPr lang="en-US"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P spid="5" grpId="1"/>
      <p:bldP spid="7" grpId="0"/>
      <p:bldP spid="7" grpId="1"/>
      <p:bldP spid="8" grpId="0"/>
      <p:bldP spid="8" grpId="1"/>
      <p:bldP spid="14" grpId="0"/>
      <p:bldP spid="14" grpId="1"/>
      <p:bldP spid="9" grpId="0"/>
      <p:bldP spid="9"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146050" y="539750"/>
            <a:ext cx="3157855" cy="583565"/>
          </a:xfrm>
          <a:prstGeom prst="rect">
            <a:avLst/>
          </a:prstGeom>
          <a:noFill/>
        </p:spPr>
        <p:txBody>
          <a:bodyPr wrap="square" rtlCol="0">
            <a:spAutoFit/>
          </a:bodyPr>
          <a:p>
            <a:r>
              <a:rPr lang="en-US"/>
              <a:t> </a:t>
            </a:r>
            <a:r>
              <a:rPr lang="en-US" sz="3200" b="1">
                <a:solidFill>
                  <a:srgbClr val="C00000"/>
                </a:solidFill>
                <a:latin typeface="Times New Roman" panose="02020603050405020304" pitchFamily="18" charset="0"/>
                <a:cs typeface="Times New Roman" panose="02020603050405020304" pitchFamily="18" charset="0"/>
              </a:rPr>
              <a:t>Bài 2 trang 154</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202565" y="1123315"/>
            <a:ext cx="8746490" cy="107632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a. Vì sao có sự hao phí điện năng trên đường dây tải điện? viết công thức tính công suất hao phí.</a:t>
            </a:r>
            <a:endParaRPr lang="en-US" sz="3200">
              <a:latin typeface="Times New Roman" panose="02020603050405020304" pitchFamily="18" charset="0"/>
              <a:cs typeface="Times New Roman" panose="02020603050405020304" pitchFamily="18" charset="0"/>
            </a:endParaRPr>
          </a:p>
        </p:txBody>
      </p:sp>
      <p:sp>
        <p:nvSpPr>
          <p:cNvPr id="5" name="Text Box 4"/>
          <p:cNvSpPr txBox="1"/>
          <p:nvPr/>
        </p:nvSpPr>
        <p:spPr>
          <a:xfrm>
            <a:off x="261620" y="2199640"/>
            <a:ext cx="8832850" cy="1568450"/>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b. Để giảm hao phí điện năng, biện pháp chủ yếu sử dụng hiện nay là gì? Theo biện pháp này, để giảm công suất hao phí 100 lần, ta phải làm sao? </a:t>
            </a:r>
            <a:endParaRPr lang="en-US" sz="3200">
              <a:latin typeface="Times New Roman" panose="02020603050405020304" pitchFamily="18" charset="0"/>
              <a:cs typeface="Times New Roman" panose="02020603050405020304" pitchFamily="18" charset="0"/>
            </a:endParaRPr>
          </a:p>
        </p:txBody>
      </p:sp>
      <p:sp>
        <p:nvSpPr>
          <p:cNvPr id="6" name="Text Box 5"/>
          <p:cNvSpPr txBox="1"/>
          <p:nvPr/>
        </p:nvSpPr>
        <p:spPr>
          <a:xfrm>
            <a:off x="202565" y="3854450"/>
            <a:ext cx="8522970" cy="1568450"/>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c. Khi truyền tải điện năng từ nhà máy điện đến nơi tiêu thụ, ta chỉ dùng máy tăng thế hay phải dùng cả hai máy tăng thế và hạ thế, vì sao? </a:t>
            </a:r>
            <a:endParaRPr lang="en-US" sz="3200">
              <a:latin typeface="Times New Roman" panose="02020603050405020304" pitchFamily="18" charset="0"/>
              <a:cs typeface="Times New Roman" panose="02020603050405020304"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P spid="5" grpId="0"/>
      <p:bldP spid="5" grpId="1"/>
      <p:bldP spid="6" grpId="0"/>
      <p:bldP spid="6"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202565" y="539750"/>
            <a:ext cx="2591435" cy="58356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Hướng dẫn:</a:t>
            </a:r>
            <a:endParaRPr lang="en-US" sz="3200">
              <a:latin typeface="Times New Roman" panose="02020603050405020304" pitchFamily="18" charset="0"/>
              <a:cs typeface="Times New Roman" panose="02020603050405020304" pitchFamily="18" charset="0"/>
            </a:endParaRPr>
          </a:p>
        </p:txBody>
      </p:sp>
      <p:sp>
        <p:nvSpPr>
          <p:cNvPr id="4" name="Text Box 3"/>
          <p:cNvSpPr txBox="1"/>
          <p:nvPr/>
        </p:nvSpPr>
        <p:spPr>
          <a:xfrm>
            <a:off x="202565" y="1022350"/>
            <a:ext cx="4617720" cy="58356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a. Do dây dẫn bị tỏa nhiệt</a:t>
            </a:r>
            <a:endParaRPr lang="en-US" sz="3200">
              <a:latin typeface="Times New Roman" panose="02020603050405020304" pitchFamily="18" charset="0"/>
              <a:cs typeface="Times New Roman" panose="02020603050405020304" pitchFamily="18" charset="0"/>
            </a:endParaRPr>
          </a:p>
        </p:txBody>
      </p:sp>
      <p:sp>
        <p:nvSpPr>
          <p:cNvPr id="5" name="Text Box 4"/>
          <p:cNvSpPr txBox="1"/>
          <p:nvPr/>
        </p:nvSpPr>
        <p:spPr>
          <a:xfrm>
            <a:off x="202565" y="1564005"/>
            <a:ext cx="5944870" cy="58356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Công thức tính công suất hao phí.</a:t>
            </a:r>
            <a:endParaRPr lang="en-US" sz="3200">
              <a:latin typeface="Times New Roman" panose="02020603050405020304" pitchFamily="18" charset="0"/>
              <a:cs typeface="Times New Roman" panose="02020603050405020304" pitchFamily="18" charset="0"/>
            </a:endParaRPr>
          </a:p>
        </p:txBody>
      </p:sp>
      <p:graphicFrame>
        <p:nvGraphicFramePr>
          <p:cNvPr id="13" name="Content Placeholder 12">
            <a:hlinkClick r:id="" action="ppaction://ole?verb="/>
          </p:cNvPr>
          <p:cNvGraphicFramePr>
            <a:graphicFrameLocks noChangeAspect="1"/>
          </p:cNvGraphicFramePr>
          <p:nvPr>
            <p:ph/>
          </p:nvPr>
        </p:nvGraphicFramePr>
        <p:xfrm>
          <a:off x="6357303" y="1123315"/>
          <a:ext cx="1713865" cy="869950"/>
        </p:xfrm>
        <a:graphic>
          <a:graphicData uri="http://schemas.openxmlformats.org/presentationml/2006/ole">
            <mc:AlternateContent xmlns:mc="http://schemas.openxmlformats.org/markup-compatibility/2006">
              <mc:Choice xmlns:v="urn:schemas-microsoft-com:vml" Requires="v">
                <p:oleObj spid="_x0000_s1027" name="" r:id="rId1" imgW="711200" imgH="419100" progId="Equation.KSEE3">
                  <p:embed/>
                </p:oleObj>
              </mc:Choice>
              <mc:Fallback>
                <p:oleObj name="" r:id="rId1" imgW="711200" imgH="419100" progId="Equation.KSEE3">
                  <p:embed/>
                  <p:pic>
                    <p:nvPicPr>
                      <p:cNvPr id="0" name="Picture 1026"/>
                      <p:cNvPicPr/>
                      <p:nvPr/>
                    </p:nvPicPr>
                    <p:blipFill>
                      <a:blip r:embed="rId2"/>
                      <a:stretch>
                        <a:fillRect/>
                      </a:stretch>
                    </p:blipFill>
                    <p:spPr>
                      <a:xfrm>
                        <a:off x="6357303" y="1123315"/>
                        <a:ext cx="1713865" cy="869950"/>
                      </a:xfrm>
                      <a:prstGeom prst="rect">
                        <a:avLst/>
                      </a:prstGeom>
                    </p:spPr>
                  </p:pic>
                </p:oleObj>
              </mc:Fallback>
            </mc:AlternateContent>
          </a:graphicData>
        </a:graphic>
      </p:graphicFrame>
      <p:sp>
        <p:nvSpPr>
          <p:cNvPr id="6" name="Text Box 5"/>
          <p:cNvSpPr txBox="1"/>
          <p:nvPr/>
        </p:nvSpPr>
        <p:spPr>
          <a:xfrm>
            <a:off x="173990" y="1993265"/>
            <a:ext cx="8832850" cy="1568450"/>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b. Để giảm hao phí điện năng, biện pháp chủ yếu sử dụng hiện nay là tăng hiệu điện thế ở đầu đường dây tải</a:t>
            </a:r>
            <a:endParaRPr lang="en-US" sz="3200">
              <a:latin typeface="Times New Roman" panose="02020603050405020304" pitchFamily="18" charset="0"/>
              <a:cs typeface="Times New Roman" panose="02020603050405020304" pitchFamily="18" charset="0"/>
            </a:endParaRPr>
          </a:p>
        </p:txBody>
      </p:sp>
      <p:sp>
        <p:nvSpPr>
          <p:cNvPr id="7" name="Text Box 6"/>
          <p:cNvSpPr txBox="1"/>
          <p:nvPr/>
        </p:nvSpPr>
        <p:spPr>
          <a:xfrm>
            <a:off x="231140" y="3432175"/>
            <a:ext cx="8775700" cy="107632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Theo biện pháp này, để giảm công suất hao phí 100 lần, ta phải tăng hiệu điện thế lên 10 lần vì:</a:t>
            </a:r>
            <a:endParaRPr lang="en-US" sz="3200">
              <a:latin typeface="Times New Roman" panose="02020603050405020304" pitchFamily="18" charset="0"/>
              <a:cs typeface="Times New Roman" panose="02020603050405020304" pitchFamily="18" charset="0"/>
            </a:endParaRPr>
          </a:p>
        </p:txBody>
      </p:sp>
      <p:sp>
        <p:nvSpPr>
          <p:cNvPr id="9" name="Text Box 8"/>
          <p:cNvSpPr txBox="1"/>
          <p:nvPr/>
        </p:nvSpPr>
        <p:spPr>
          <a:xfrm>
            <a:off x="202565" y="4508500"/>
            <a:ext cx="8600440" cy="1076325"/>
          </a:xfrm>
          <a:prstGeom prst="rect">
            <a:avLst/>
          </a:prstGeom>
          <a:noFill/>
        </p:spPr>
        <p:txBody>
          <a:bodyPr wrap="square" rtlCol="0">
            <a:spAutoFit/>
          </a:bodyPr>
          <a:p>
            <a:r>
              <a:rPr lang="en-US"/>
              <a:t> </a:t>
            </a:r>
            <a:r>
              <a:rPr lang="en-US" sz="3200">
                <a:solidFill>
                  <a:schemeClr val="tx1"/>
                </a:solidFill>
                <a:latin typeface="Times New Roman" panose="02020603050405020304" pitchFamily="18" charset="0"/>
                <a:cs typeface="Times New Roman" panose="02020603050405020304" pitchFamily="18" charset="0"/>
              </a:rPr>
              <a:t>P</a:t>
            </a:r>
            <a:r>
              <a:rPr lang="en-US" sz="3200" baseline="-25000">
                <a:solidFill>
                  <a:schemeClr val="tx1"/>
                </a:solidFill>
                <a:latin typeface="Times New Roman" panose="02020603050405020304" pitchFamily="18" charset="0"/>
                <a:cs typeface="Times New Roman" panose="02020603050405020304" pitchFamily="18" charset="0"/>
              </a:rPr>
              <a:t>hp</a:t>
            </a:r>
            <a:r>
              <a:rPr lang="en-US" sz="3200">
                <a:solidFill>
                  <a:schemeClr val="tx1"/>
                </a:solidFill>
                <a:latin typeface="Times New Roman" panose="02020603050405020304" pitchFamily="18" charset="0"/>
                <a:cs typeface="Times New Roman" panose="02020603050405020304" pitchFamily="18" charset="0"/>
              </a:rPr>
              <a:t> giảm 100 lần thì U</a:t>
            </a:r>
            <a:r>
              <a:rPr lang="en-US" sz="3200" baseline="30000">
                <a:solidFill>
                  <a:schemeClr val="tx1"/>
                </a:solidFill>
                <a:latin typeface="Times New Roman" panose="02020603050405020304" pitchFamily="18" charset="0"/>
                <a:cs typeface="Times New Roman" panose="02020603050405020304" pitchFamily="18" charset="0"/>
              </a:rPr>
              <a:t>2</a:t>
            </a:r>
            <a:r>
              <a:rPr lang="en-US" sz="3200">
                <a:solidFill>
                  <a:schemeClr val="tx1"/>
                </a:solidFill>
                <a:latin typeface="Times New Roman" panose="02020603050405020304" pitchFamily="18" charset="0"/>
                <a:cs typeface="Times New Roman" panose="02020603050405020304" pitchFamily="18" charset="0"/>
              </a:rPr>
              <a:t> tăng 100 lần</a:t>
            </a:r>
            <a:endParaRPr lang="en-US" sz="3200">
              <a:solidFill>
                <a:schemeClr val="tx1"/>
              </a:solidFill>
              <a:latin typeface="Times New Roman" panose="02020603050405020304" pitchFamily="18" charset="0"/>
              <a:cs typeface="Times New Roman" panose="02020603050405020304" pitchFamily="18" charset="0"/>
            </a:endParaRPr>
          </a:p>
          <a:p>
            <a:r>
              <a:rPr lang="en-US" sz="3200">
                <a:solidFill>
                  <a:schemeClr val="tx1"/>
                </a:solidFill>
                <a:latin typeface="Times New Roman" panose="02020603050405020304" pitchFamily="18" charset="0"/>
                <a:cs typeface="Times New Roman" panose="02020603050405020304" pitchFamily="18" charset="0"/>
              </a:rPr>
              <a:t> Suy ra U tăng 10 lần</a:t>
            </a:r>
            <a:endParaRPr lang="en-US" sz="32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P spid="5" grpId="1"/>
      <p:bldP spid="6" grpId="0"/>
      <p:bldP spid="6" grpId="1"/>
      <p:bldP spid="7" grpId="0"/>
      <p:bldP spid="7" grpId="1"/>
      <p:bldP spid="9" grpId="0"/>
      <p:bldP spid="9"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6" name="Text Box 5"/>
          <p:cNvSpPr txBox="1"/>
          <p:nvPr/>
        </p:nvSpPr>
        <p:spPr>
          <a:xfrm>
            <a:off x="310515" y="836930"/>
            <a:ext cx="8522970" cy="1568450"/>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c. Khi truyền tải điện năng từ nhà máy điện đến nơi tiêu thụ, ta phải dùng cả hai máy tăng thế và hạ thế, vì </a:t>
            </a:r>
            <a:endParaRPr lang="en-US" sz="3200">
              <a:latin typeface="Times New Roman" panose="02020603050405020304" pitchFamily="18" charset="0"/>
              <a:cs typeface="Times New Roman" panose="02020603050405020304" pitchFamily="18" charset="0"/>
            </a:endParaRPr>
          </a:p>
        </p:txBody>
      </p:sp>
      <p:sp>
        <p:nvSpPr>
          <p:cNvPr id="2" name="Text Box 1"/>
          <p:cNvSpPr txBox="1"/>
          <p:nvPr/>
        </p:nvSpPr>
        <p:spPr>
          <a:xfrm>
            <a:off x="335280" y="2552065"/>
            <a:ext cx="8105140" cy="1753235"/>
          </a:xfrm>
          <a:prstGeom prst="rect">
            <a:avLst/>
          </a:prstGeom>
          <a:noFill/>
        </p:spPr>
        <p:txBody>
          <a:bodyPr wrap="square" rtlCol="0">
            <a:spAutoFit/>
          </a:bodyPr>
          <a:p>
            <a:r>
              <a:rPr lang="en-US"/>
              <a:t> </a:t>
            </a:r>
            <a:r>
              <a:rPr lang="en-US" sz="3600">
                <a:latin typeface="Times New Roman" panose="02020603050405020304" pitchFamily="18" charset="0"/>
                <a:cs typeface="Times New Roman" panose="02020603050405020304" pitchFamily="18" charset="0"/>
              </a:rPr>
              <a:t>- Dùng máy tăng thế để tăng hiệu điện thế đặt vào hai đầu đường dây dẫn để làm giảm hao phí điện năng.</a:t>
            </a:r>
            <a:endParaRPr lang="en-US" sz="3600">
              <a:latin typeface="Times New Roman" panose="02020603050405020304" pitchFamily="18" charset="0"/>
              <a:cs typeface="Times New Roman" panose="02020603050405020304" pitchFamily="18" charset="0"/>
            </a:endParaRPr>
          </a:p>
        </p:txBody>
      </p:sp>
      <p:sp>
        <p:nvSpPr>
          <p:cNvPr id="4" name="Text Box 3"/>
          <p:cNvSpPr txBox="1"/>
          <p:nvPr/>
        </p:nvSpPr>
        <p:spPr>
          <a:xfrm>
            <a:off x="335280" y="4305300"/>
            <a:ext cx="7981950" cy="1753235"/>
          </a:xfrm>
          <a:prstGeom prst="rect">
            <a:avLst/>
          </a:prstGeom>
          <a:noFill/>
        </p:spPr>
        <p:txBody>
          <a:bodyPr wrap="square" rtlCol="0">
            <a:spAutoFit/>
          </a:bodyPr>
          <a:p>
            <a:r>
              <a:rPr lang="en-US"/>
              <a:t> - </a:t>
            </a:r>
            <a:r>
              <a:rPr lang="en-US" sz="3600">
                <a:latin typeface="Times New Roman" panose="02020603050405020304" pitchFamily="18" charset="0"/>
                <a:cs typeface="Times New Roman" panose="02020603050405020304" pitchFamily="18" charset="0"/>
              </a:rPr>
              <a:t>Ở cuối đường dây tải điện, người ta dùng các máy hạ thế để giảm dần hiệu điện thế đến giá trị phù hợp</a:t>
            </a:r>
            <a:endParaRPr lang="en-US" sz="3600">
              <a:latin typeface="Times New Roman" panose="02020603050405020304" pitchFamily="18" charset="0"/>
              <a:cs typeface="Times New Roman" panose="02020603050405020304"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2" grpId="0"/>
      <p:bldP spid="2" grpId="1"/>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146050" y="539750"/>
            <a:ext cx="3157855" cy="583565"/>
          </a:xfrm>
          <a:prstGeom prst="rect">
            <a:avLst/>
          </a:prstGeom>
          <a:noFill/>
        </p:spPr>
        <p:txBody>
          <a:bodyPr wrap="square" rtlCol="0">
            <a:spAutoFit/>
          </a:bodyPr>
          <a:p>
            <a:r>
              <a:rPr lang="en-US"/>
              <a:t> </a:t>
            </a:r>
            <a:r>
              <a:rPr lang="en-US" sz="3200" b="1">
                <a:solidFill>
                  <a:srgbClr val="C00000"/>
                </a:solidFill>
                <a:latin typeface="Times New Roman" panose="02020603050405020304" pitchFamily="18" charset="0"/>
                <a:cs typeface="Times New Roman" panose="02020603050405020304" pitchFamily="18" charset="0"/>
              </a:rPr>
              <a:t>Bài 3 trang 155.</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5" name="Text Box 4"/>
          <p:cNvSpPr txBox="1"/>
          <p:nvPr/>
        </p:nvSpPr>
        <p:spPr>
          <a:xfrm>
            <a:off x="317500" y="1123315"/>
            <a:ext cx="695388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Máy biến thế được dùng để</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6" name="Text Box 5"/>
          <p:cNvSpPr txBox="1"/>
          <p:nvPr/>
        </p:nvSpPr>
        <p:spPr>
          <a:xfrm>
            <a:off x="173355" y="1706880"/>
            <a:ext cx="8772525" cy="107632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A. Làm tăng hoặc giảm hiệu điện thế của dòng điện xoay chiều</a:t>
            </a:r>
            <a:endParaRPr lang="en-US" sz="3200">
              <a:latin typeface="Times New Roman" panose="02020603050405020304" pitchFamily="18" charset="0"/>
              <a:cs typeface="Times New Roman" panose="02020603050405020304" pitchFamily="18" charset="0"/>
            </a:endParaRPr>
          </a:p>
        </p:txBody>
      </p:sp>
      <p:sp>
        <p:nvSpPr>
          <p:cNvPr id="7" name="Text Box 6"/>
          <p:cNvSpPr txBox="1"/>
          <p:nvPr/>
        </p:nvSpPr>
        <p:spPr>
          <a:xfrm>
            <a:off x="317500" y="3046095"/>
            <a:ext cx="8772525" cy="107632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B. Làm tăng hoặc giảm hiệu điện thế của dòng điện không đổi</a:t>
            </a:r>
            <a:endParaRPr lang="en-US" sz="3200">
              <a:latin typeface="Times New Roman" panose="02020603050405020304" pitchFamily="18" charset="0"/>
              <a:cs typeface="Times New Roman" panose="02020603050405020304" pitchFamily="18" charset="0"/>
            </a:endParaRPr>
          </a:p>
        </p:txBody>
      </p:sp>
      <p:sp>
        <p:nvSpPr>
          <p:cNvPr id="8" name="Text Box 7"/>
          <p:cNvSpPr txBox="1"/>
          <p:nvPr/>
        </p:nvSpPr>
        <p:spPr>
          <a:xfrm>
            <a:off x="173355" y="4122420"/>
            <a:ext cx="8772525" cy="107632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C. Biến dòng điện xoay chiều thành dòng điện không đổi</a:t>
            </a:r>
            <a:endParaRPr lang="en-US" sz="3200">
              <a:latin typeface="Times New Roman" panose="02020603050405020304" pitchFamily="18" charset="0"/>
              <a:cs typeface="Times New Roman" panose="02020603050405020304" pitchFamily="18" charset="0"/>
            </a:endParaRPr>
          </a:p>
        </p:txBody>
      </p:sp>
      <p:sp>
        <p:nvSpPr>
          <p:cNvPr id="9" name="Text Box 8"/>
          <p:cNvSpPr txBox="1"/>
          <p:nvPr/>
        </p:nvSpPr>
        <p:spPr>
          <a:xfrm>
            <a:off x="317500" y="5371465"/>
            <a:ext cx="8772525" cy="107632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D. </a:t>
            </a:r>
            <a:r>
              <a:rPr lang="en-US" sz="3200">
                <a:latin typeface="Times New Roman" panose="02020603050405020304" pitchFamily="18" charset="0"/>
                <a:cs typeface="Times New Roman" panose="02020603050405020304" pitchFamily="18" charset="0"/>
                <a:sym typeface="+mn-ea"/>
              </a:rPr>
              <a:t>Biến dòng điện không đổi thành </a:t>
            </a:r>
            <a:r>
              <a:rPr lang="en-US" sz="3200">
                <a:latin typeface="Times New Roman" panose="02020603050405020304" pitchFamily="18" charset="0"/>
                <a:cs typeface="Times New Roman" panose="02020603050405020304" pitchFamily="18" charset="0"/>
              </a:rPr>
              <a:t>dòng điện xoay chiều</a:t>
            </a:r>
            <a:endParaRPr lang="en-US" sz="3200">
              <a:latin typeface="Times New Roman" panose="02020603050405020304" pitchFamily="18" charset="0"/>
              <a:cs typeface="Times New Roman" panose="02020603050405020304" pitchFamily="18"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P spid="8" grpId="0"/>
      <p:bldP spid="8" grpId="1"/>
      <p:bldP spid="9" grpId="0"/>
      <p:bldP spid="9"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Title 10"/>
          <p:cNvSpPr>
            <a:spLocks noGrp="1"/>
          </p:cNvSpPr>
          <p:nvPr>
            <p:ph type="title"/>
          </p:nvPr>
        </p:nvSpPr>
        <p:spPr/>
        <p:txBody>
          <a:bodyPr/>
          <a:p>
            <a:endParaRPr lang="en-US"/>
          </a:p>
        </p:txBody>
      </p:sp>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146050" y="539750"/>
            <a:ext cx="3157855" cy="583565"/>
          </a:xfrm>
          <a:prstGeom prst="rect">
            <a:avLst/>
          </a:prstGeom>
          <a:noFill/>
        </p:spPr>
        <p:txBody>
          <a:bodyPr wrap="square" rtlCol="0">
            <a:spAutoFit/>
          </a:bodyPr>
          <a:p>
            <a:r>
              <a:rPr lang="en-US"/>
              <a:t> </a:t>
            </a:r>
            <a:r>
              <a:rPr lang="en-US" sz="3200" b="1">
                <a:solidFill>
                  <a:srgbClr val="C00000"/>
                </a:solidFill>
                <a:latin typeface="Times New Roman" panose="02020603050405020304" pitchFamily="18" charset="0"/>
                <a:cs typeface="Times New Roman" panose="02020603050405020304" pitchFamily="18" charset="0"/>
              </a:rPr>
              <a:t>Bài 4 trang 155.</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290830" y="1123315"/>
            <a:ext cx="8596630" cy="2061210"/>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Một máy biến thế có số vòng ở dây của cuộn sơ cấp là 1200 vòng. Cho biết khi hiệu điện thế ở cuộn sơ cấp là 240V thì hiệu điện thế ở cuộn thứ cấp là 12V. Số vòng dây của cuộn thứ cấp là</a:t>
            </a:r>
            <a:endParaRPr lang="en-US" sz="3200">
              <a:latin typeface="Times New Roman" panose="02020603050405020304" pitchFamily="18" charset="0"/>
              <a:cs typeface="Times New Roman" panose="02020603050405020304" pitchFamily="18" charset="0"/>
            </a:endParaRPr>
          </a:p>
        </p:txBody>
      </p:sp>
      <p:sp>
        <p:nvSpPr>
          <p:cNvPr id="6" name="Text Box 5"/>
          <p:cNvSpPr txBox="1"/>
          <p:nvPr/>
        </p:nvSpPr>
        <p:spPr>
          <a:xfrm>
            <a:off x="290830" y="3184525"/>
            <a:ext cx="285305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A. 600 Vòng</a:t>
            </a:r>
            <a:endParaRPr lang="en-US" sz="3200">
              <a:latin typeface="Times New Roman" panose="02020603050405020304" pitchFamily="18" charset="0"/>
              <a:cs typeface="Times New Roman" panose="02020603050405020304" pitchFamily="18" charset="0"/>
            </a:endParaRPr>
          </a:p>
        </p:txBody>
      </p:sp>
      <p:sp>
        <p:nvSpPr>
          <p:cNvPr id="7" name="Text Box 6"/>
          <p:cNvSpPr txBox="1"/>
          <p:nvPr/>
        </p:nvSpPr>
        <p:spPr>
          <a:xfrm>
            <a:off x="3143885" y="3184525"/>
            <a:ext cx="3445510"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B. 24000 Vòng</a:t>
            </a:r>
            <a:endParaRPr lang="en-US" sz="3200">
              <a:latin typeface="Times New Roman" panose="02020603050405020304" pitchFamily="18" charset="0"/>
              <a:cs typeface="Times New Roman" panose="02020603050405020304" pitchFamily="18" charset="0"/>
            </a:endParaRPr>
          </a:p>
        </p:txBody>
      </p:sp>
      <p:sp>
        <p:nvSpPr>
          <p:cNvPr id="8" name="Text Box 7"/>
          <p:cNvSpPr txBox="1"/>
          <p:nvPr/>
        </p:nvSpPr>
        <p:spPr>
          <a:xfrm>
            <a:off x="290830" y="4036060"/>
            <a:ext cx="260921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C. 60 Vòng</a:t>
            </a:r>
            <a:endParaRPr lang="en-US" sz="3200">
              <a:latin typeface="Times New Roman" panose="02020603050405020304" pitchFamily="18" charset="0"/>
              <a:cs typeface="Times New Roman" panose="02020603050405020304" pitchFamily="18" charset="0"/>
            </a:endParaRPr>
          </a:p>
        </p:txBody>
      </p:sp>
      <p:sp>
        <p:nvSpPr>
          <p:cNvPr id="9" name="Text Box 8"/>
          <p:cNvSpPr txBox="1"/>
          <p:nvPr/>
        </p:nvSpPr>
        <p:spPr>
          <a:xfrm>
            <a:off x="3143885" y="4036060"/>
            <a:ext cx="2493010"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D. 2400</a:t>
            </a:r>
            <a:endParaRPr lang="en-US" sz="3200">
              <a:latin typeface="Times New Roman" panose="02020603050405020304" pitchFamily="18" charset="0"/>
              <a:cs typeface="Times New Roman" panose="02020603050405020304" pitchFamily="18" charset="0"/>
            </a:endParaRPr>
          </a:p>
        </p:txBody>
      </p:sp>
      <p:graphicFrame>
        <p:nvGraphicFramePr>
          <p:cNvPr id="-2147481892" name="Content Placeholder -2147481893"/>
          <p:cNvGraphicFramePr>
            <a:graphicFrameLocks noChangeAspect="1"/>
          </p:cNvGraphicFramePr>
          <p:nvPr>
            <p:ph sz="half" idx="1"/>
          </p:nvPr>
        </p:nvGraphicFramePr>
        <p:xfrm>
          <a:off x="3304032" y="5292567"/>
          <a:ext cx="1310640" cy="806450"/>
        </p:xfrm>
        <a:graphic>
          <a:graphicData uri="http://schemas.openxmlformats.org/presentationml/2006/ole">
            <mc:AlternateContent xmlns:mc="http://schemas.openxmlformats.org/markup-compatibility/2006">
              <mc:Choice xmlns:v="urn:schemas-microsoft-com:vml" Requires="v">
                <p:oleObj spid="_x0000_s3076" name="" r:id="rId1" imgW="558800" imgH="431800" progId="Equation.KSEE3">
                  <p:embed/>
                </p:oleObj>
              </mc:Choice>
              <mc:Fallback>
                <p:oleObj name="" r:id="rId1" imgW="558800" imgH="431800" progId="Equation.KSEE3">
                  <p:embed/>
                  <p:pic>
                    <p:nvPicPr>
                      <p:cNvPr id="0" name="Picture 3075"/>
                      <p:cNvPicPr/>
                      <p:nvPr/>
                    </p:nvPicPr>
                    <p:blipFill>
                      <a:blip r:embed="rId2"/>
                      <a:stretch>
                        <a:fillRect/>
                      </a:stretch>
                    </p:blipFill>
                    <p:spPr>
                      <a:xfrm>
                        <a:off x="3304032" y="5292567"/>
                        <a:ext cx="1310640" cy="806450"/>
                      </a:xfrm>
                      <a:prstGeom prst="rect">
                        <a:avLst/>
                      </a:prstGeom>
                      <a:noFill/>
                      <a:ln w="38100">
                        <a:noFill/>
                        <a:miter/>
                      </a:ln>
                    </p:spPr>
                  </p:pic>
                </p:oleObj>
              </mc:Fallback>
            </mc:AlternateContent>
          </a:graphicData>
        </a:graphic>
      </p:graphicFrame>
      <p:sp>
        <p:nvSpPr>
          <p:cNvPr id="5" name="Text Box 4"/>
          <p:cNvSpPr txBox="1"/>
          <p:nvPr/>
        </p:nvSpPr>
        <p:spPr>
          <a:xfrm>
            <a:off x="146050" y="5515610"/>
            <a:ext cx="302577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Dùng công thức</a:t>
            </a:r>
            <a:endParaRPr lang="en-US" sz="3200">
              <a:latin typeface="Times New Roman" panose="02020603050405020304" pitchFamily="18" charset="0"/>
              <a:cs typeface="Times New Roman" panose="02020603050405020304" pitchFamily="18" charset="0"/>
            </a:endParaRPr>
          </a:p>
        </p:txBody>
      </p:sp>
      <p:graphicFrame>
        <p:nvGraphicFramePr>
          <p:cNvPr id="10" name="Content Placeholder 9">
            <a:hlinkClick r:id="" action="ppaction://ole?verb="/>
          </p:cNvPr>
          <p:cNvGraphicFramePr>
            <a:graphicFrameLocks noChangeAspect="1"/>
          </p:cNvGraphicFramePr>
          <p:nvPr>
            <p:ph sz="half" idx="2"/>
          </p:nvPr>
        </p:nvGraphicFramePr>
        <p:xfrm>
          <a:off x="5419090" y="5515610"/>
          <a:ext cx="1170305" cy="583565"/>
        </p:xfrm>
        <a:graphic>
          <a:graphicData uri="http://schemas.openxmlformats.org/presentationml/2006/ole">
            <mc:AlternateContent xmlns:mc="http://schemas.openxmlformats.org/markup-compatibility/2006">
              <mc:Choice xmlns:v="urn:schemas-microsoft-com:vml" Requires="v">
                <p:oleObj spid="_x0000_s2049" name="" r:id="rId3" imgW="914400" imgH="215900" progId="Equation.KSEE3">
                  <p:embed/>
                </p:oleObj>
              </mc:Choice>
              <mc:Fallback>
                <p:oleObj name="" r:id="rId3" imgW="914400" imgH="215900" progId="Equation.KSEE3">
                  <p:embed/>
                  <p:pic>
                    <p:nvPicPr>
                      <p:cNvPr id="0" name="Picture 2048"/>
                      <p:cNvPicPr/>
                      <p:nvPr/>
                    </p:nvPicPr>
                    <p:blipFill>
                      <a:blip r:embed="rId4"/>
                      <a:stretch>
                        <a:fillRect/>
                      </a:stretch>
                    </p:blipFill>
                    <p:spPr>
                      <a:xfrm>
                        <a:off x="5419090" y="5515610"/>
                        <a:ext cx="1170305" cy="583565"/>
                      </a:xfrm>
                      <a:prstGeom prst="rect">
                        <a:avLst/>
                      </a:prstGeom>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147481892"/>
                                        </p:tgtEl>
                                        <p:attrNameLst>
                                          <p:attrName>style.visibility</p:attrName>
                                        </p:attrNameLst>
                                      </p:cBhvr>
                                      <p:to>
                                        <p:strVal val="visible"/>
                                      </p:to>
                                    </p:set>
                                    <p:anim calcmode="lin" valueType="num">
                                      <p:cBhvr additive="base">
                                        <p:cTn id="49" dur="500" fill="hold"/>
                                        <p:tgtEl>
                                          <p:spTgt spid="-2147481892"/>
                                        </p:tgtEl>
                                        <p:attrNameLst>
                                          <p:attrName>ppt_x</p:attrName>
                                        </p:attrNameLst>
                                      </p:cBhvr>
                                      <p:tavLst>
                                        <p:tav tm="0">
                                          <p:val>
                                            <p:strVal val="#ppt_x"/>
                                          </p:val>
                                        </p:tav>
                                        <p:tav tm="100000">
                                          <p:val>
                                            <p:strVal val="#ppt_x"/>
                                          </p:val>
                                        </p:tav>
                                      </p:tavLst>
                                    </p:anim>
                                    <p:anim calcmode="lin" valueType="num">
                                      <p:cBhvr additive="base">
                                        <p:cTn id="50" dur="500" fill="hold"/>
                                        <p:tgtEl>
                                          <p:spTgt spid="-214748189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P spid="6" grpId="0"/>
      <p:bldP spid="6" grpId="1"/>
      <p:bldP spid="7" grpId="0"/>
      <p:bldP spid="7" grpId="1"/>
      <p:bldP spid="8" grpId="0"/>
      <p:bldP spid="8" grpId="1"/>
      <p:bldP spid="9" grpId="0"/>
      <p:bldP spid="9" grpId="1"/>
      <p:bldP spid="5" grpId="0"/>
      <p:bldP spid="5"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647190" y="85725"/>
            <a:ext cx="5481320" cy="583565"/>
          </a:xfrm>
          <a:prstGeom prst="rect">
            <a:avLst/>
          </a:prstGeom>
          <a:noFill/>
        </p:spPr>
        <p:txBody>
          <a:bodyPr wrap="square" rtlCol="0">
            <a:spAutoFit/>
          </a:bodyPr>
          <a:p>
            <a:r>
              <a:rPr lang="en-US"/>
              <a:t> </a:t>
            </a:r>
            <a:r>
              <a:rPr lang="en-US" sz="3200" b="1">
                <a:solidFill>
                  <a:srgbClr val="FF0000"/>
                </a:solidFill>
                <a:latin typeface="Times New Roman" panose="02020603050405020304" pitchFamily="18" charset="0"/>
                <a:cs typeface="Times New Roman" panose="02020603050405020304" pitchFamily="18" charset="0"/>
              </a:rPr>
              <a:t>LUYỆN TẬP: CHỦ ĐỀ 22</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146050" y="539750"/>
            <a:ext cx="3157855" cy="583565"/>
          </a:xfrm>
          <a:prstGeom prst="rect">
            <a:avLst/>
          </a:prstGeom>
          <a:noFill/>
        </p:spPr>
        <p:txBody>
          <a:bodyPr wrap="square" rtlCol="0">
            <a:spAutoFit/>
          </a:bodyPr>
          <a:p>
            <a:r>
              <a:rPr lang="en-US"/>
              <a:t> </a:t>
            </a:r>
            <a:r>
              <a:rPr lang="en-US" sz="3200" b="1">
                <a:solidFill>
                  <a:srgbClr val="C00000"/>
                </a:solidFill>
                <a:latin typeface="Times New Roman" panose="02020603050405020304" pitchFamily="18" charset="0"/>
                <a:cs typeface="Times New Roman" panose="02020603050405020304" pitchFamily="18" charset="0"/>
              </a:rPr>
              <a:t>Bài 5 trang 155.</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290830" y="1123315"/>
            <a:ext cx="8596630" cy="1568450"/>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 Trong sự truyền tải điện năng, với một công suất điện xác định cần truyền đi, có thể giảm công suất điện hao phí bằng phương pháp nào sau đây?</a:t>
            </a:r>
            <a:endParaRPr lang="en-US" sz="3200">
              <a:latin typeface="Times New Roman" panose="02020603050405020304" pitchFamily="18" charset="0"/>
              <a:cs typeface="Times New Roman" panose="02020603050405020304" pitchFamily="18" charset="0"/>
            </a:endParaRPr>
          </a:p>
        </p:txBody>
      </p:sp>
      <p:sp>
        <p:nvSpPr>
          <p:cNvPr id="6" name="Text Box 5"/>
          <p:cNvSpPr txBox="1"/>
          <p:nvPr/>
        </p:nvSpPr>
        <p:spPr>
          <a:xfrm>
            <a:off x="420370" y="2814955"/>
            <a:ext cx="611568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A. Tăng chiều dài đường dây</a:t>
            </a:r>
            <a:endParaRPr lang="en-US" sz="3200">
              <a:latin typeface="Times New Roman" panose="02020603050405020304" pitchFamily="18" charset="0"/>
              <a:cs typeface="Times New Roman" panose="02020603050405020304" pitchFamily="18" charset="0"/>
            </a:endParaRPr>
          </a:p>
        </p:txBody>
      </p:sp>
      <p:sp>
        <p:nvSpPr>
          <p:cNvPr id="7" name="Text Box 6"/>
          <p:cNvSpPr txBox="1"/>
          <p:nvPr/>
        </p:nvSpPr>
        <p:spPr>
          <a:xfrm>
            <a:off x="420370" y="3398520"/>
            <a:ext cx="6953250"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B. Tăng tiết diện đường dây tải điện</a:t>
            </a:r>
            <a:endParaRPr lang="en-US" sz="3200">
              <a:latin typeface="Times New Roman" panose="02020603050405020304" pitchFamily="18" charset="0"/>
              <a:cs typeface="Times New Roman" panose="02020603050405020304" pitchFamily="18" charset="0"/>
            </a:endParaRPr>
          </a:p>
        </p:txBody>
      </p:sp>
      <p:sp>
        <p:nvSpPr>
          <p:cNvPr id="8" name="Text Box 7"/>
          <p:cNvSpPr txBox="1"/>
          <p:nvPr/>
        </p:nvSpPr>
        <p:spPr>
          <a:xfrm>
            <a:off x="420370" y="3982085"/>
            <a:ext cx="7719695" cy="107632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C. Thay dây dẫn đồng bằng dây dẫn nhôm có cùng kích thước</a:t>
            </a:r>
            <a:endParaRPr lang="en-US" sz="3200">
              <a:latin typeface="Times New Roman" panose="02020603050405020304" pitchFamily="18" charset="0"/>
              <a:cs typeface="Times New Roman" panose="02020603050405020304" pitchFamily="18" charset="0"/>
            </a:endParaRPr>
          </a:p>
        </p:txBody>
      </p:sp>
      <p:sp>
        <p:nvSpPr>
          <p:cNvPr id="5" name="Text Box 4"/>
          <p:cNvSpPr txBox="1"/>
          <p:nvPr/>
        </p:nvSpPr>
        <p:spPr>
          <a:xfrm>
            <a:off x="420370" y="5058410"/>
            <a:ext cx="8254365" cy="583565"/>
          </a:xfrm>
          <a:prstGeom prst="rect">
            <a:avLst/>
          </a:prstGeom>
          <a:noFill/>
        </p:spPr>
        <p:txBody>
          <a:bodyPr wrap="square" rtlCol="0">
            <a:spAutoFit/>
          </a:bodyPr>
          <a:p>
            <a:r>
              <a:rPr lang="en-US"/>
              <a:t> </a:t>
            </a:r>
            <a:r>
              <a:rPr lang="en-US" sz="3200">
                <a:latin typeface="Times New Roman" panose="02020603050405020304" pitchFamily="18" charset="0"/>
                <a:cs typeface="Times New Roman" panose="02020603050405020304" pitchFamily="18" charset="0"/>
              </a:rPr>
              <a:t>D. Giảm hiệu điện thế ở đầu đường dây dẫn</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P spid="6" grpId="0"/>
      <p:bldP spid="6" grpId="1"/>
      <p:bldP spid="7" grpId="0"/>
      <p:bldP spid="7" grpId="1"/>
      <p:bldP spid="8" grpId="0"/>
      <p:bldP spid="8" grpId="1"/>
      <p:bldP spid="5" grpId="0"/>
      <p:bldP spid="5" grpId="1"/>
    </p:bld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4420</Words>
  <Application>WPS Presentation</Application>
  <PresentationFormat/>
  <Paragraphs>179</Paragraphs>
  <Slides>14</Slides>
  <Notes>1</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8</vt:i4>
      </vt:variant>
      <vt:variant>
        <vt:lpstr>幻灯片标题</vt:lpstr>
      </vt:variant>
      <vt:variant>
        <vt:i4>14</vt:i4>
      </vt:variant>
    </vt:vector>
  </HeadingPairs>
  <TitlesOfParts>
    <vt:vector size="38" baseType="lpstr">
      <vt:lpstr>Arial</vt:lpstr>
      <vt:lpstr>SimSun</vt:lpstr>
      <vt:lpstr>Wingdings</vt:lpstr>
      <vt:lpstr>Tahoma</vt:lpstr>
      <vt:lpstr>Times New Roman</vt:lpstr>
      <vt:lpstr>VNI-Swiss-Condense</vt:lpstr>
      <vt:lpstr>Segoe Print</vt:lpstr>
      <vt:lpstr>VNI-Fato</vt:lpstr>
      <vt:lpstr>VNI-Vari</vt:lpstr>
      <vt:lpstr>Microsoft YaHei</vt:lpstr>
      <vt:lpstr>Arial Unicode MS</vt:lpstr>
      <vt:lpstr>Sitka Small</vt:lpstr>
      <vt:lpstr>Malgun Gothic Semilight</vt:lpstr>
      <vt:lpstr>MathJax_Math-italic</vt:lpstr>
      <vt:lpstr>MathJax_Main</vt:lpstr>
      <vt:lpstr>Default Design</vt:lpstr>
      <vt:lpstr>Equation.KSEE3</vt:lpstr>
      <vt:lpstr>Equation.KSEE3</vt:lpstr>
      <vt:lpstr>Equation.KSEE3</vt:lpstr>
      <vt:lpstr>Equation.KSEE3</vt:lpstr>
      <vt:lpstr>Equation.KSEE3</vt:lpstr>
      <vt:lpstr>Equation.KSEE3</vt:lpstr>
      <vt:lpstr>Equation.KSEE3</vt:lpstr>
      <vt:lpstr>Equation.KSEE3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google1559375098</cp:lastModifiedBy>
  <cp:revision>108</cp:revision>
  <dcterms:created xsi:type="dcterms:W3CDTF">2020-03-26T07:13:00Z</dcterms:created>
  <dcterms:modified xsi:type="dcterms:W3CDTF">2020-03-28T09:28:40Z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1033-11.2.0.9232</vt:lpwstr>
  </property>
</Properties>
</file>